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60" r:id="rId2"/>
    <p:sldId id="262" r:id="rId3"/>
    <p:sldId id="264" r:id="rId4"/>
    <p:sldId id="282" r:id="rId5"/>
    <p:sldId id="283" r:id="rId6"/>
    <p:sldId id="281" r:id="rId7"/>
    <p:sldId id="279" r:id="rId8"/>
    <p:sldId id="280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7" r:id="rId18"/>
    <p:sldId id="263" r:id="rId19"/>
    <p:sldId id="266" r:id="rId20"/>
    <p:sldId id="265" r:id="rId21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29D4AAF9-5E56-374F-B709-A9DD5B649F96}">
          <p14:sldIdLst>
            <p14:sldId id="260"/>
            <p14:sldId id="262"/>
          </p14:sldIdLst>
        </p14:section>
        <p14:section name="Was ist Copilot?" id="{3229295D-671E-A24C-9EB4-8BBC046A3C31}">
          <p14:sldIdLst>
            <p14:sldId id="264"/>
            <p14:sldId id="282"/>
            <p14:sldId id="283"/>
          </p14:sldIdLst>
        </p14:section>
        <p14:section name="Teil 1" id="{0E0064A1-D33D-FF49-9491-71D841C616BD}">
          <p14:sldIdLst>
            <p14:sldId id="281"/>
            <p14:sldId id="279"/>
            <p14:sldId id="280"/>
          </p14:sldIdLst>
        </p14:section>
        <p14:section name="Teil 2" id="{78892DF6-CF6D-984C-A97F-D560A5040504}">
          <p14:sldIdLst>
            <p14:sldId id="267"/>
            <p14:sldId id="269"/>
            <p14:sldId id="270"/>
            <p14:sldId id="271"/>
            <p14:sldId id="272"/>
            <p14:sldId id="273"/>
            <p14:sldId id="274"/>
            <p14:sldId id="275"/>
            <p14:sldId id="277"/>
            <p14:sldId id="263"/>
            <p14:sldId id="266"/>
          </p14:sldIdLst>
        </p14:section>
        <p14:section name="Outro" id="{A70B4DA7-45C4-0945-87C2-E99738F74617}">
          <p14:sldIdLst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C4F4"/>
    <a:srgbClr val="CFACE0"/>
    <a:srgbClr val="E9B0EC"/>
    <a:srgbClr val="9DDDFD"/>
    <a:srgbClr val="011023"/>
    <a:srgbClr val="274356"/>
    <a:srgbClr val="3B505F"/>
    <a:srgbClr val="B3E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15"/>
    <p:restoredTop sz="92880"/>
  </p:normalViewPr>
  <p:slideViewPr>
    <p:cSldViewPr snapToGrid="0">
      <p:cViewPr varScale="1">
        <p:scale>
          <a:sx n="154" d="100"/>
          <a:sy n="154" d="100"/>
        </p:scale>
        <p:origin x="2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BDFC04-FDEB-4762-8B9F-0DD6A04C84F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752276-1956-4F93-AE4B-EAD93A84DAA7}">
      <dgm:prSet/>
      <dgm:spPr>
        <a:solidFill>
          <a:srgbClr val="011023"/>
        </a:solidFill>
        <a:ln>
          <a:gradFill flip="none" rotWithShape="1">
            <a:gsLst>
              <a:gs pos="0">
                <a:srgbClr val="9DDDFD"/>
              </a:gs>
              <a:gs pos="74000">
                <a:srgbClr val="C7C4F4"/>
              </a:gs>
              <a:gs pos="83000">
                <a:srgbClr val="CFACE0"/>
              </a:gs>
              <a:gs pos="100000">
                <a:srgbClr val="E9B0EC"/>
              </a:gs>
            </a:gsLst>
            <a:lin ang="0" scaled="1"/>
            <a:tileRect/>
          </a:gradFill>
        </a:ln>
      </dgm:spPr>
      <dgm:t>
        <a:bodyPr/>
        <a:lstStyle/>
        <a:p>
          <a:r>
            <a:rPr lang="en-GB" dirty="0"/>
            <a:t>1. </a:t>
          </a:r>
          <a:r>
            <a:rPr lang="en-GB" dirty="0" err="1"/>
            <a:t>Ziele</a:t>
          </a:r>
          <a:r>
            <a:rPr lang="en-GB" dirty="0"/>
            <a:t> </a:t>
          </a:r>
          <a:r>
            <a:rPr lang="en-GB" dirty="0" err="1"/>
            <a:t>definieren</a:t>
          </a:r>
          <a:endParaRPr lang="en-US" dirty="0"/>
        </a:p>
      </dgm:t>
    </dgm:pt>
    <dgm:pt modelId="{C023EEBB-6B74-4438-A26C-0467CDF99996}" type="parTrans" cxnId="{38649791-1EE5-494A-B49E-FF2AEE8E2B8A}">
      <dgm:prSet/>
      <dgm:spPr/>
      <dgm:t>
        <a:bodyPr/>
        <a:lstStyle/>
        <a:p>
          <a:endParaRPr lang="en-US"/>
        </a:p>
      </dgm:t>
    </dgm:pt>
    <dgm:pt modelId="{A79C8130-1F20-42BF-9DC5-68CAF33D89B8}" type="sibTrans" cxnId="{38649791-1EE5-494A-B49E-FF2AEE8E2B8A}">
      <dgm:prSet/>
      <dgm:spPr/>
      <dgm:t>
        <a:bodyPr/>
        <a:lstStyle/>
        <a:p>
          <a:endParaRPr lang="en-US"/>
        </a:p>
      </dgm:t>
    </dgm:pt>
    <dgm:pt modelId="{42944D33-5C48-4068-BE92-3C485E609413}">
      <dgm:prSet/>
      <dgm:spPr>
        <a:solidFill>
          <a:srgbClr val="011023"/>
        </a:solidFill>
        <a:ln>
          <a:gradFill flip="none" rotWithShape="1">
            <a:gsLst>
              <a:gs pos="0">
                <a:srgbClr val="9DDDFD"/>
              </a:gs>
              <a:gs pos="74000">
                <a:srgbClr val="C7C4F4"/>
              </a:gs>
              <a:gs pos="83000">
                <a:srgbClr val="CFACE0"/>
              </a:gs>
              <a:gs pos="100000">
                <a:srgbClr val="E9B0EC"/>
              </a:gs>
            </a:gsLst>
            <a:lin ang="0" scaled="1"/>
            <a:tileRect/>
          </a:gradFill>
        </a:ln>
      </dgm:spPr>
      <dgm:t>
        <a:bodyPr/>
        <a:lstStyle/>
        <a:p>
          <a:r>
            <a:rPr lang="en-GB" dirty="0"/>
            <a:t>2. </a:t>
          </a:r>
          <a:r>
            <a:rPr lang="en-GB" b="0" i="0" u="none" dirty="0" err="1"/>
            <a:t>Festlegung</a:t>
          </a:r>
          <a:r>
            <a:rPr lang="en-GB" b="0" i="0" u="none" dirty="0"/>
            <a:t> von </a:t>
          </a:r>
          <a:r>
            <a:rPr lang="en-GB" b="0" i="0" u="none" dirty="0" err="1"/>
            <a:t>Leistungskennzahlen</a:t>
          </a:r>
          <a:r>
            <a:rPr lang="en-GB" b="0" i="0" u="none" dirty="0"/>
            <a:t> (KPIs)</a:t>
          </a:r>
          <a:endParaRPr lang="en-US" dirty="0"/>
        </a:p>
      </dgm:t>
    </dgm:pt>
    <dgm:pt modelId="{1FBAD147-7E34-4E87-A3BB-5A41B8707672}" type="parTrans" cxnId="{E86DFF28-0E83-4227-9F48-55DE61EA8698}">
      <dgm:prSet/>
      <dgm:spPr/>
      <dgm:t>
        <a:bodyPr/>
        <a:lstStyle/>
        <a:p>
          <a:endParaRPr lang="en-US"/>
        </a:p>
      </dgm:t>
    </dgm:pt>
    <dgm:pt modelId="{F94AED5F-BDFF-42EE-9EC0-7F2203387AE9}" type="sibTrans" cxnId="{E86DFF28-0E83-4227-9F48-55DE61EA8698}">
      <dgm:prSet/>
      <dgm:spPr/>
      <dgm:t>
        <a:bodyPr/>
        <a:lstStyle/>
        <a:p>
          <a:endParaRPr lang="en-US"/>
        </a:p>
      </dgm:t>
    </dgm:pt>
    <dgm:pt modelId="{5D01E9DE-89AC-4564-88BF-4CA9229D2E6C}">
      <dgm:prSet/>
      <dgm:spPr>
        <a:solidFill>
          <a:srgbClr val="011023"/>
        </a:solidFill>
        <a:ln>
          <a:gradFill flip="none" rotWithShape="1">
            <a:gsLst>
              <a:gs pos="0">
                <a:srgbClr val="9DDDFD"/>
              </a:gs>
              <a:gs pos="74000">
                <a:srgbClr val="C7C4F4"/>
              </a:gs>
              <a:gs pos="83000">
                <a:srgbClr val="CFACE0"/>
              </a:gs>
              <a:gs pos="99000">
                <a:srgbClr val="E9B0EC"/>
              </a:gs>
            </a:gsLst>
            <a:lin ang="0" scaled="1"/>
            <a:tileRect/>
          </a:gradFill>
        </a:ln>
      </dgm:spPr>
      <dgm:t>
        <a:bodyPr/>
        <a:lstStyle/>
        <a:p>
          <a:r>
            <a:rPr lang="en-GB" dirty="0"/>
            <a:t>3. </a:t>
          </a:r>
          <a:r>
            <a:rPr lang="en-GB" dirty="0" err="1"/>
            <a:t>Ausgangsbewertung</a:t>
          </a:r>
          <a:endParaRPr lang="en-US" dirty="0"/>
        </a:p>
      </dgm:t>
    </dgm:pt>
    <dgm:pt modelId="{9175B03E-1F37-4F2D-AD29-848DCDB2F567}" type="parTrans" cxnId="{FBCFBD9B-885B-40F1-B7B2-E4D9DB04EEB5}">
      <dgm:prSet/>
      <dgm:spPr/>
      <dgm:t>
        <a:bodyPr/>
        <a:lstStyle/>
        <a:p>
          <a:endParaRPr lang="en-US"/>
        </a:p>
      </dgm:t>
    </dgm:pt>
    <dgm:pt modelId="{6B5A6430-E5FF-476D-8EBC-4DB0D6073332}" type="sibTrans" cxnId="{FBCFBD9B-885B-40F1-B7B2-E4D9DB04EEB5}">
      <dgm:prSet/>
      <dgm:spPr/>
      <dgm:t>
        <a:bodyPr/>
        <a:lstStyle/>
        <a:p>
          <a:endParaRPr lang="en-US"/>
        </a:p>
      </dgm:t>
    </dgm:pt>
    <dgm:pt modelId="{B64736BF-CA2B-4929-AAE8-D80626F28A14}">
      <dgm:prSet/>
      <dgm:spPr>
        <a:solidFill>
          <a:srgbClr val="011023"/>
        </a:solidFill>
        <a:ln>
          <a:gradFill flip="none" rotWithShape="1">
            <a:gsLst>
              <a:gs pos="0">
                <a:srgbClr val="9DDDFD"/>
              </a:gs>
              <a:gs pos="74000">
                <a:srgbClr val="C7C4F4"/>
              </a:gs>
              <a:gs pos="83000">
                <a:srgbClr val="CFACE0"/>
              </a:gs>
              <a:gs pos="100000">
                <a:srgbClr val="E9B0EC"/>
              </a:gs>
            </a:gsLst>
            <a:lin ang="0" scaled="1"/>
            <a:tileRect/>
          </a:gradFill>
        </a:ln>
      </dgm:spPr>
      <dgm:t>
        <a:bodyPr/>
        <a:lstStyle/>
        <a:p>
          <a:r>
            <a:rPr lang="en-GB" dirty="0"/>
            <a:t>4. </a:t>
          </a:r>
          <a:r>
            <a:rPr lang="en-GB" dirty="0" err="1"/>
            <a:t>Pilotprogramm</a:t>
          </a:r>
          <a:endParaRPr lang="en-US" dirty="0"/>
        </a:p>
      </dgm:t>
    </dgm:pt>
    <dgm:pt modelId="{957FFBEC-1EAF-4524-A8AD-03F4120ADAF0}" type="parTrans" cxnId="{3467B1E3-F19C-4292-9FCE-444EF8E64B81}">
      <dgm:prSet/>
      <dgm:spPr/>
      <dgm:t>
        <a:bodyPr/>
        <a:lstStyle/>
        <a:p>
          <a:endParaRPr lang="en-US"/>
        </a:p>
      </dgm:t>
    </dgm:pt>
    <dgm:pt modelId="{DC1D0000-A28F-44F3-B4E1-71BB15F0F6C2}" type="sibTrans" cxnId="{3467B1E3-F19C-4292-9FCE-444EF8E64B81}">
      <dgm:prSet/>
      <dgm:spPr/>
      <dgm:t>
        <a:bodyPr/>
        <a:lstStyle/>
        <a:p>
          <a:endParaRPr lang="en-US"/>
        </a:p>
      </dgm:t>
    </dgm:pt>
    <dgm:pt modelId="{A1D6624E-37D9-4F7E-AB6B-C582A6FE5959}">
      <dgm:prSet/>
      <dgm:spPr>
        <a:solidFill>
          <a:srgbClr val="011023"/>
        </a:solidFill>
        <a:ln>
          <a:gradFill flip="none" rotWithShape="1">
            <a:gsLst>
              <a:gs pos="0">
                <a:srgbClr val="9DDDFD"/>
              </a:gs>
              <a:gs pos="74000">
                <a:srgbClr val="C7C4F4"/>
              </a:gs>
              <a:gs pos="83000">
                <a:srgbClr val="CFACE0"/>
              </a:gs>
              <a:gs pos="100000">
                <a:srgbClr val="E9B0EC"/>
              </a:gs>
            </a:gsLst>
            <a:lin ang="0" scaled="1"/>
            <a:tileRect/>
          </a:gradFill>
        </a:ln>
      </dgm:spPr>
      <dgm:t>
        <a:bodyPr/>
        <a:lstStyle/>
        <a:p>
          <a:r>
            <a:rPr lang="en-GB" dirty="0"/>
            <a:t>5. </a:t>
          </a:r>
          <a:r>
            <a:rPr lang="en-GB" dirty="0" err="1"/>
            <a:t>Auswirkung</a:t>
          </a:r>
          <a:r>
            <a:rPr lang="en-GB" dirty="0"/>
            <a:t> </a:t>
          </a:r>
          <a:r>
            <a:rPr lang="en-GB" dirty="0" err="1"/>
            <a:t>messen</a:t>
          </a:r>
          <a:endParaRPr lang="en-US" dirty="0"/>
        </a:p>
      </dgm:t>
    </dgm:pt>
    <dgm:pt modelId="{F7393618-DFFE-4A38-93DE-F1A31B649AE4}" type="parTrans" cxnId="{ABDA585E-7690-4896-9BD6-C332370F50EF}">
      <dgm:prSet/>
      <dgm:spPr/>
      <dgm:t>
        <a:bodyPr/>
        <a:lstStyle/>
        <a:p>
          <a:endParaRPr lang="en-US"/>
        </a:p>
      </dgm:t>
    </dgm:pt>
    <dgm:pt modelId="{9B0F5273-7156-4839-9E84-62C440A3D52A}" type="sibTrans" cxnId="{ABDA585E-7690-4896-9BD6-C332370F50EF}">
      <dgm:prSet/>
      <dgm:spPr/>
      <dgm:t>
        <a:bodyPr/>
        <a:lstStyle/>
        <a:p>
          <a:endParaRPr lang="en-US"/>
        </a:p>
      </dgm:t>
    </dgm:pt>
    <dgm:pt modelId="{FFB947D0-6415-43BD-A94B-1D41D00DA2A2}">
      <dgm:prSet/>
      <dgm:spPr>
        <a:solidFill>
          <a:srgbClr val="011023"/>
        </a:solidFill>
        <a:ln>
          <a:gradFill flip="none" rotWithShape="1">
            <a:gsLst>
              <a:gs pos="0">
                <a:srgbClr val="9DDDFD"/>
              </a:gs>
              <a:gs pos="74000">
                <a:srgbClr val="C7C4F4"/>
              </a:gs>
              <a:gs pos="83000">
                <a:srgbClr val="CFACE0"/>
              </a:gs>
              <a:gs pos="100000">
                <a:srgbClr val="E9B0EC"/>
              </a:gs>
            </a:gsLst>
            <a:lin ang="0" scaled="1"/>
            <a:tileRect/>
          </a:gradFill>
        </a:ln>
      </dgm:spPr>
      <dgm:t>
        <a:bodyPr/>
        <a:lstStyle/>
        <a:p>
          <a:r>
            <a:rPr lang="en-GB" dirty="0"/>
            <a:t>6. </a:t>
          </a:r>
          <a:r>
            <a:rPr lang="en-GB" dirty="0" err="1"/>
            <a:t>Kosten-Nutzen</a:t>
          </a:r>
          <a:r>
            <a:rPr lang="en-GB" dirty="0"/>
            <a:t> Analyse</a:t>
          </a:r>
          <a:endParaRPr lang="en-US" dirty="0"/>
        </a:p>
      </dgm:t>
    </dgm:pt>
    <dgm:pt modelId="{2B592A3C-1702-4C01-BC26-AF6722BE3B92}" type="parTrans" cxnId="{8F92FCBA-D109-45B4-AB4C-9C025FEF908D}">
      <dgm:prSet/>
      <dgm:spPr/>
      <dgm:t>
        <a:bodyPr/>
        <a:lstStyle/>
        <a:p>
          <a:endParaRPr lang="en-US"/>
        </a:p>
      </dgm:t>
    </dgm:pt>
    <dgm:pt modelId="{3A3B0253-67C1-4B7B-9D44-6AA764C80827}" type="sibTrans" cxnId="{8F92FCBA-D109-45B4-AB4C-9C025FEF908D}">
      <dgm:prSet/>
      <dgm:spPr/>
      <dgm:t>
        <a:bodyPr/>
        <a:lstStyle/>
        <a:p>
          <a:endParaRPr lang="en-US"/>
        </a:p>
      </dgm:t>
    </dgm:pt>
    <dgm:pt modelId="{4CC56F47-4226-4149-A652-C50B7B496144}">
      <dgm:prSet/>
      <dgm:spPr>
        <a:solidFill>
          <a:srgbClr val="011023"/>
        </a:solidFill>
        <a:ln>
          <a:gradFill flip="none" rotWithShape="1">
            <a:gsLst>
              <a:gs pos="0">
                <a:srgbClr val="9DDDFD"/>
              </a:gs>
              <a:gs pos="74000">
                <a:srgbClr val="C7C4F4"/>
              </a:gs>
              <a:gs pos="83000">
                <a:srgbClr val="CFACE0"/>
              </a:gs>
              <a:gs pos="100000">
                <a:srgbClr val="E9B0EC"/>
              </a:gs>
            </a:gsLst>
            <a:lin ang="0" scaled="1"/>
            <a:tileRect/>
          </a:gradFill>
        </a:ln>
      </dgm:spPr>
      <dgm:t>
        <a:bodyPr/>
        <a:lstStyle/>
        <a:p>
          <a:r>
            <a:rPr lang="en-GB" dirty="0"/>
            <a:t>7. </a:t>
          </a:r>
          <a:r>
            <a:rPr lang="en-GB" dirty="0" err="1"/>
            <a:t>Benutzerfeedback</a:t>
          </a:r>
          <a:r>
            <a:rPr lang="en-GB" dirty="0"/>
            <a:t> und </a:t>
          </a:r>
          <a:r>
            <a:rPr lang="en-GB" dirty="0" err="1"/>
            <a:t>Zufriedenheit</a:t>
          </a:r>
          <a:r>
            <a:rPr lang="en-GB" dirty="0"/>
            <a:t> </a:t>
          </a:r>
          <a:endParaRPr lang="en-US" dirty="0"/>
        </a:p>
      </dgm:t>
    </dgm:pt>
    <dgm:pt modelId="{36C810DC-21DB-460E-94EE-A09EEB949D24}" type="parTrans" cxnId="{3EAF953C-479A-4ABA-A9BA-7A5EA906D7C9}">
      <dgm:prSet/>
      <dgm:spPr/>
      <dgm:t>
        <a:bodyPr/>
        <a:lstStyle/>
        <a:p>
          <a:endParaRPr lang="en-US"/>
        </a:p>
      </dgm:t>
    </dgm:pt>
    <dgm:pt modelId="{F01E5C45-FBEC-419A-BA30-F9674B03D1A7}" type="sibTrans" cxnId="{3EAF953C-479A-4ABA-A9BA-7A5EA906D7C9}">
      <dgm:prSet/>
      <dgm:spPr/>
      <dgm:t>
        <a:bodyPr/>
        <a:lstStyle/>
        <a:p>
          <a:endParaRPr lang="en-US"/>
        </a:p>
      </dgm:t>
    </dgm:pt>
    <dgm:pt modelId="{BC6925A4-7CD6-43BB-8692-46CB802923A8}">
      <dgm:prSet/>
      <dgm:spPr>
        <a:solidFill>
          <a:srgbClr val="011023"/>
        </a:solidFill>
        <a:ln>
          <a:gradFill flip="none" rotWithShape="1">
            <a:gsLst>
              <a:gs pos="0">
                <a:srgbClr val="9DDDFD"/>
              </a:gs>
              <a:gs pos="73000">
                <a:srgbClr val="C7C4F4"/>
              </a:gs>
              <a:gs pos="83000">
                <a:srgbClr val="CFACE0"/>
              </a:gs>
              <a:gs pos="100000">
                <a:srgbClr val="E9B0EC"/>
              </a:gs>
            </a:gsLst>
            <a:lin ang="0" scaled="1"/>
            <a:tileRect/>
          </a:gradFill>
        </a:ln>
      </dgm:spPr>
      <dgm:t>
        <a:bodyPr/>
        <a:lstStyle/>
        <a:p>
          <a:r>
            <a:rPr lang="en-GB" dirty="0"/>
            <a:t>8. </a:t>
          </a:r>
          <a:r>
            <a:rPr lang="en-GB" dirty="0" err="1"/>
            <a:t>Überwachung</a:t>
          </a:r>
          <a:r>
            <a:rPr lang="en-GB" dirty="0"/>
            <a:t> und </a:t>
          </a:r>
          <a:r>
            <a:rPr lang="en-GB" dirty="0" err="1"/>
            <a:t>Anpassung</a:t>
          </a:r>
          <a:endParaRPr lang="en-US" dirty="0"/>
        </a:p>
      </dgm:t>
    </dgm:pt>
    <dgm:pt modelId="{E01CD567-3B4A-4EF9-BCF1-3DF940FE6D1B}" type="parTrans" cxnId="{5752C832-25B8-47A4-8705-EC7E591CBB81}">
      <dgm:prSet/>
      <dgm:spPr/>
      <dgm:t>
        <a:bodyPr/>
        <a:lstStyle/>
        <a:p>
          <a:endParaRPr lang="en-US"/>
        </a:p>
      </dgm:t>
    </dgm:pt>
    <dgm:pt modelId="{2E65F047-37BD-42C9-BA49-B910E6E6D2AC}" type="sibTrans" cxnId="{5752C832-25B8-47A4-8705-EC7E591CBB81}">
      <dgm:prSet/>
      <dgm:spPr/>
      <dgm:t>
        <a:bodyPr/>
        <a:lstStyle/>
        <a:p>
          <a:endParaRPr lang="en-US"/>
        </a:p>
      </dgm:t>
    </dgm:pt>
    <dgm:pt modelId="{FCD30B54-C249-C14D-B373-69A35F739779}" type="pres">
      <dgm:prSet presAssocID="{A2BDFC04-FDEB-4762-8B9F-0DD6A04C84FC}" presName="linear" presStyleCnt="0">
        <dgm:presLayoutVars>
          <dgm:animLvl val="lvl"/>
          <dgm:resizeHandles val="exact"/>
        </dgm:presLayoutVars>
      </dgm:prSet>
      <dgm:spPr/>
    </dgm:pt>
    <dgm:pt modelId="{624B832B-547E-7F43-87F2-108ABDB86753}" type="pres">
      <dgm:prSet presAssocID="{80752276-1956-4F93-AE4B-EAD93A84DAA7}" presName="parentText" presStyleLbl="node1" presStyleIdx="0" presStyleCnt="8" custLinFactNeighborX="-7111" custLinFactNeighborY="9105">
        <dgm:presLayoutVars>
          <dgm:chMax val="0"/>
          <dgm:bulletEnabled val="1"/>
        </dgm:presLayoutVars>
      </dgm:prSet>
      <dgm:spPr/>
    </dgm:pt>
    <dgm:pt modelId="{9434F00C-4AA9-C74C-AC28-6397BE3E4C36}" type="pres">
      <dgm:prSet presAssocID="{A79C8130-1F20-42BF-9DC5-68CAF33D89B8}" presName="spacer" presStyleCnt="0"/>
      <dgm:spPr/>
    </dgm:pt>
    <dgm:pt modelId="{B9EBC9E3-0BDE-DB4A-8C49-A5C9F8A532F1}" type="pres">
      <dgm:prSet presAssocID="{42944D33-5C48-4068-BE92-3C485E609413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E421A636-F88B-EE41-997C-97E9CE441C37}" type="pres">
      <dgm:prSet presAssocID="{F94AED5F-BDFF-42EE-9EC0-7F2203387AE9}" presName="spacer" presStyleCnt="0"/>
      <dgm:spPr/>
    </dgm:pt>
    <dgm:pt modelId="{D2A8F0CF-24EB-A34B-8F3B-23C2AAF47B02}" type="pres">
      <dgm:prSet presAssocID="{5D01E9DE-89AC-4564-88BF-4CA9229D2E6C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14CBFADC-85A0-2347-905A-845284F272CA}" type="pres">
      <dgm:prSet presAssocID="{6B5A6430-E5FF-476D-8EBC-4DB0D6073332}" presName="spacer" presStyleCnt="0"/>
      <dgm:spPr/>
    </dgm:pt>
    <dgm:pt modelId="{FCE0A441-0D64-754E-B8C1-CF034BF7DDE8}" type="pres">
      <dgm:prSet presAssocID="{B64736BF-CA2B-4929-AAE8-D80626F28A14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13EAAEC1-90FB-1944-AEA3-52C6809CCCB7}" type="pres">
      <dgm:prSet presAssocID="{DC1D0000-A28F-44F3-B4E1-71BB15F0F6C2}" presName="spacer" presStyleCnt="0"/>
      <dgm:spPr/>
    </dgm:pt>
    <dgm:pt modelId="{D6467CC6-BD81-B149-BC7A-94B45CD06F39}" type="pres">
      <dgm:prSet presAssocID="{A1D6624E-37D9-4F7E-AB6B-C582A6FE5959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A3CEE0EE-2881-8F4D-ACEB-37BA37BE750F}" type="pres">
      <dgm:prSet presAssocID="{9B0F5273-7156-4839-9E84-62C440A3D52A}" presName="spacer" presStyleCnt="0"/>
      <dgm:spPr/>
    </dgm:pt>
    <dgm:pt modelId="{D7FF6202-14C3-2B42-AD55-962C32B2ABBA}" type="pres">
      <dgm:prSet presAssocID="{FFB947D0-6415-43BD-A94B-1D41D00DA2A2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B5E0C221-3FEF-B944-A91B-F8C4B75579F8}" type="pres">
      <dgm:prSet presAssocID="{3A3B0253-67C1-4B7B-9D44-6AA764C80827}" presName="spacer" presStyleCnt="0"/>
      <dgm:spPr/>
    </dgm:pt>
    <dgm:pt modelId="{2998EE76-2D1F-294D-8D42-BB4E9C931EE6}" type="pres">
      <dgm:prSet presAssocID="{4CC56F47-4226-4149-A652-C50B7B496144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B72332C1-A479-1148-9627-06D8D9824C74}" type="pres">
      <dgm:prSet presAssocID="{F01E5C45-FBEC-419A-BA30-F9674B03D1A7}" presName="spacer" presStyleCnt="0"/>
      <dgm:spPr/>
    </dgm:pt>
    <dgm:pt modelId="{F12418DA-69CC-CD4B-9695-5BB24CB036E5}" type="pres">
      <dgm:prSet presAssocID="{BC6925A4-7CD6-43BB-8692-46CB802923A8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5B38B40E-75E9-1847-B259-5FB652904C83}" type="presOf" srcId="{FFB947D0-6415-43BD-A94B-1D41D00DA2A2}" destId="{D7FF6202-14C3-2B42-AD55-962C32B2ABBA}" srcOrd="0" destOrd="0" presId="urn:microsoft.com/office/officeart/2005/8/layout/vList2"/>
    <dgm:cxn modelId="{67334622-C883-004C-BCB3-14805EA11D09}" type="presOf" srcId="{B64736BF-CA2B-4929-AAE8-D80626F28A14}" destId="{FCE0A441-0D64-754E-B8C1-CF034BF7DDE8}" srcOrd="0" destOrd="0" presId="urn:microsoft.com/office/officeart/2005/8/layout/vList2"/>
    <dgm:cxn modelId="{30203426-5BC2-7348-9473-AEDDFDFD1A46}" type="presOf" srcId="{BC6925A4-7CD6-43BB-8692-46CB802923A8}" destId="{F12418DA-69CC-CD4B-9695-5BB24CB036E5}" srcOrd="0" destOrd="0" presId="urn:microsoft.com/office/officeart/2005/8/layout/vList2"/>
    <dgm:cxn modelId="{E86DFF28-0E83-4227-9F48-55DE61EA8698}" srcId="{A2BDFC04-FDEB-4762-8B9F-0DD6A04C84FC}" destId="{42944D33-5C48-4068-BE92-3C485E609413}" srcOrd="1" destOrd="0" parTransId="{1FBAD147-7E34-4E87-A3BB-5A41B8707672}" sibTransId="{F94AED5F-BDFF-42EE-9EC0-7F2203387AE9}"/>
    <dgm:cxn modelId="{95186132-909C-7B44-8FBD-7DCC741177FF}" type="presOf" srcId="{5D01E9DE-89AC-4564-88BF-4CA9229D2E6C}" destId="{D2A8F0CF-24EB-A34B-8F3B-23C2AAF47B02}" srcOrd="0" destOrd="0" presId="urn:microsoft.com/office/officeart/2005/8/layout/vList2"/>
    <dgm:cxn modelId="{64319F32-F5B8-6643-A450-90630692183E}" type="presOf" srcId="{4CC56F47-4226-4149-A652-C50B7B496144}" destId="{2998EE76-2D1F-294D-8D42-BB4E9C931EE6}" srcOrd="0" destOrd="0" presId="urn:microsoft.com/office/officeart/2005/8/layout/vList2"/>
    <dgm:cxn modelId="{5752C832-25B8-47A4-8705-EC7E591CBB81}" srcId="{A2BDFC04-FDEB-4762-8B9F-0DD6A04C84FC}" destId="{BC6925A4-7CD6-43BB-8692-46CB802923A8}" srcOrd="7" destOrd="0" parTransId="{E01CD567-3B4A-4EF9-BCF1-3DF940FE6D1B}" sibTransId="{2E65F047-37BD-42C9-BA49-B910E6E6D2AC}"/>
    <dgm:cxn modelId="{3EAF953C-479A-4ABA-A9BA-7A5EA906D7C9}" srcId="{A2BDFC04-FDEB-4762-8B9F-0DD6A04C84FC}" destId="{4CC56F47-4226-4149-A652-C50B7B496144}" srcOrd="6" destOrd="0" parTransId="{36C810DC-21DB-460E-94EE-A09EEB949D24}" sibTransId="{F01E5C45-FBEC-419A-BA30-F9674B03D1A7}"/>
    <dgm:cxn modelId="{ABDA585E-7690-4896-9BD6-C332370F50EF}" srcId="{A2BDFC04-FDEB-4762-8B9F-0DD6A04C84FC}" destId="{A1D6624E-37D9-4F7E-AB6B-C582A6FE5959}" srcOrd="4" destOrd="0" parTransId="{F7393618-DFFE-4A38-93DE-F1A31B649AE4}" sibTransId="{9B0F5273-7156-4839-9E84-62C440A3D52A}"/>
    <dgm:cxn modelId="{38649791-1EE5-494A-B49E-FF2AEE8E2B8A}" srcId="{A2BDFC04-FDEB-4762-8B9F-0DD6A04C84FC}" destId="{80752276-1956-4F93-AE4B-EAD93A84DAA7}" srcOrd="0" destOrd="0" parTransId="{C023EEBB-6B74-4438-A26C-0467CDF99996}" sibTransId="{A79C8130-1F20-42BF-9DC5-68CAF33D89B8}"/>
    <dgm:cxn modelId="{FBCFBD9B-885B-40F1-B7B2-E4D9DB04EEB5}" srcId="{A2BDFC04-FDEB-4762-8B9F-0DD6A04C84FC}" destId="{5D01E9DE-89AC-4564-88BF-4CA9229D2E6C}" srcOrd="2" destOrd="0" parTransId="{9175B03E-1F37-4F2D-AD29-848DCDB2F567}" sibTransId="{6B5A6430-E5FF-476D-8EBC-4DB0D6073332}"/>
    <dgm:cxn modelId="{A495A4A3-A033-D742-8FDF-BE320D86EB51}" type="presOf" srcId="{42944D33-5C48-4068-BE92-3C485E609413}" destId="{B9EBC9E3-0BDE-DB4A-8C49-A5C9F8A532F1}" srcOrd="0" destOrd="0" presId="urn:microsoft.com/office/officeart/2005/8/layout/vList2"/>
    <dgm:cxn modelId="{8F92FCBA-D109-45B4-AB4C-9C025FEF908D}" srcId="{A2BDFC04-FDEB-4762-8B9F-0DD6A04C84FC}" destId="{FFB947D0-6415-43BD-A94B-1D41D00DA2A2}" srcOrd="5" destOrd="0" parTransId="{2B592A3C-1702-4C01-BC26-AF6722BE3B92}" sibTransId="{3A3B0253-67C1-4B7B-9D44-6AA764C80827}"/>
    <dgm:cxn modelId="{D98B6FC9-24E6-E94E-893B-E11EE0DB196E}" type="presOf" srcId="{A2BDFC04-FDEB-4762-8B9F-0DD6A04C84FC}" destId="{FCD30B54-C249-C14D-B373-69A35F739779}" srcOrd="0" destOrd="0" presId="urn:microsoft.com/office/officeart/2005/8/layout/vList2"/>
    <dgm:cxn modelId="{3467B1E3-F19C-4292-9FCE-444EF8E64B81}" srcId="{A2BDFC04-FDEB-4762-8B9F-0DD6A04C84FC}" destId="{B64736BF-CA2B-4929-AAE8-D80626F28A14}" srcOrd="3" destOrd="0" parTransId="{957FFBEC-1EAF-4524-A8AD-03F4120ADAF0}" sibTransId="{DC1D0000-A28F-44F3-B4E1-71BB15F0F6C2}"/>
    <dgm:cxn modelId="{FB6475FA-1A46-AD43-BEE9-69EADB778EFE}" type="presOf" srcId="{80752276-1956-4F93-AE4B-EAD93A84DAA7}" destId="{624B832B-547E-7F43-87F2-108ABDB86753}" srcOrd="0" destOrd="0" presId="urn:microsoft.com/office/officeart/2005/8/layout/vList2"/>
    <dgm:cxn modelId="{319D85FA-A2E0-FE45-AFD8-A79412192C4B}" type="presOf" srcId="{A1D6624E-37D9-4F7E-AB6B-C582A6FE5959}" destId="{D6467CC6-BD81-B149-BC7A-94B45CD06F39}" srcOrd="0" destOrd="0" presId="urn:microsoft.com/office/officeart/2005/8/layout/vList2"/>
    <dgm:cxn modelId="{CF073216-603E-D847-9EB9-7613F9509B35}" type="presParOf" srcId="{FCD30B54-C249-C14D-B373-69A35F739779}" destId="{624B832B-547E-7F43-87F2-108ABDB86753}" srcOrd="0" destOrd="0" presId="urn:microsoft.com/office/officeart/2005/8/layout/vList2"/>
    <dgm:cxn modelId="{C22D3112-2A6C-064B-996C-A04D675561AB}" type="presParOf" srcId="{FCD30B54-C249-C14D-B373-69A35F739779}" destId="{9434F00C-4AA9-C74C-AC28-6397BE3E4C36}" srcOrd="1" destOrd="0" presId="urn:microsoft.com/office/officeart/2005/8/layout/vList2"/>
    <dgm:cxn modelId="{F2764B27-FFE6-004D-B624-964E8BA9D963}" type="presParOf" srcId="{FCD30B54-C249-C14D-B373-69A35F739779}" destId="{B9EBC9E3-0BDE-DB4A-8C49-A5C9F8A532F1}" srcOrd="2" destOrd="0" presId="urn:microsoft.com/office/officeart/2005/8/layout/vList2"/>
    <dgm:cxn modelId="{14F372CC-CF06-2A41-AC41-F67EC8815B58}" type="presParOf" srcId="{FCD30B54-C249-C14D-B373-69A35F739779}" destId="{E421A636-F88B-EE41-997C-97E9CE441C37}" srcOrd="3" destOrd="0" presId="urn:microsoft.com/office/officeart/2005/8/layout/vList2"/>
    <dgm:cxn modelId="{73EC0719-1F40-1044-B0CF-DA1D3B35B9AB}" type="presParOf" srcId="{FCD30B54-C249-C14D-B373-69A35F739779}" destId="{D2A8F0CF-24EB-A34B-8F3B-23C2AAF47B02}" srcOrd="4" destOrd="0" presId="urn:microsoft.com/office/officeart/2005/8/layout/vList2"/>
    <dgm:cxn modelId="{2C8AB7C1-F60E-8148-9C1A-655FBF057DA9}" type="presParOf" srcId="{FCD30B54-C249-C14D-B373-69A35F739779}" destId="{14CBFADC-85A0-2347-905A-845284F272CA}" srcOrd="5" destOrd="0" presId="urn:microsoft.com/office/officeart/2005/8/layout/vList2"/>
    <dgm:cxn modelId="{5AB7C650-0485-EF4F-8D00-3A70B9EF1723}" type="presParOf" srcId="{FCD30B54-C249-C14D-B373-69A35F739779}" destId="{FCE0A441-0D64-754E-B8C1-CF034BF7DDE8}" srcOrd="6" destOrd="0" presId="urn:microsoft.com/office/officeart/2005/8/layout/vList2"/>
    <dgm:cxn modelId="{98059CEE-E1A4-4F4A-87A1-9A7D2504631D}" type="presParOf" srcId="{FCD30B54-C249-C14D-B373-69A35F739779}" destId="{13EAAEC1-90FB-1944-AEA3-52C6809CCCB7}" srcOrd="7" destOrd="0" presId="urn:microsoft.com/office/officeart/2005/8/layout/vList2"/>
    <dgm:cxn modelId="{B5F19979-2500-5343-A2B7-78480EF21D3F}" type="presParOf" srcId="{FCD30B54-C249-C14D-B373-69A35F739779}" destId="{D6467CC6-BD81-B149-BC7A-94B45CD06F39}" srcOrd="8" destOrd="0" presId="urn:microsoft.com/office/officeart/2005/8/layout/vList2"/>
    <dgm:cxn modelId="{88ECC120-675D-1041-B685-D9AA5D4FC5A6}" type="presParOf" srcId="{FCD30B54-C249-C14D-B373-69A35F739779}" destId="{A3CEE0EE-2881-8F4D-ACEB-37BA37BE750F}" srcOrd="9" destOrd="0" presId="urn:microsoft.com/office/officeart/2005/8/layout/vList2"/>
    <dgm:cxn modelId="{021F4DCC-5F08-1546-BFFA-FC96DAB7D6CA}" type="presParOf" srcId="{FCD30B54-C249-C14D-B373-69A35F739779}" destId="{D7FF6202-14C3-2B42-AD55-962C32B2ABBA}" srcOrd="10" destOrd="0" presId="urn:microsoft.com/office/officeart/2005/8/layout/vList2"/>
    <dgm:cxn modelId="{CE2E4E90-B8E8-9B4C-AC61-1874A037CC6E}" type="presParOf" srcId="{FCD30B54-C249-C14D-B373-69A35F739779}" destId="{B5E0C221-3FEF-B944-A91B-F8C4B75579F8}" srcOrd="11" destOrd="0" presId="urn:microsoft.com/office/officeart/2005/8/layout/vList2"/>
    <dgm:cxn modelId="{025B27EE-9F2A-F24C-86AC-C10992B4A337}" type="presParOf" srcId="{FCD30B54-C249-C14D-B373-69A35F739779}" destId="{2998EE76-2D1F-294D-8D42-BB4E9C931EE6}" srcOrd="12" destOrd="0" presId="urn:microsoft.com/office/officeart/2005/8/layout/vList2"/>
    <dgm:cxn modelId="{B31E6C76-F774-A742-9907-A6CF0573E279}" type="presParOf" srcId="{FCD30B54-C249-C14D-B373-69A35F739779}" destId="{B72332C1-A479-1148-9627-06D8D9824C74}" srcOrd="13" destOrd="0" presId="urn:microsoft.com/office/officeart/2005/8/layout/vList2"/>
    <dgm:cxn modelId="{CCBDA2E6-B78C-0B41-94AF-B3AAC2206C04}" type="presParOf" srcId="{FCD30B54-C249-C14D-B373-69A35F739779}" destId="{F12418DA-69CC-CD4B-9695-5BB24CB036E5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4B832B-547E-7F43-87F2-108ABDB86753}">
      <dsp:nvSpPr>
        <dsp:cNvPr id="0" name=""/>
        <dsp:cNvSpPr/>
      </dsp:nvSpPr>
      <dsp:spPr>
        <a:xfrm>
          <a:off x="0" y="39399"/>
          <a:ext cx="6478664" cy="442260"/>
        </a:xfrm>
        <a:prstGeom prst="roundRect">
          <a:avLst/>
        </a:prstGeom>
        <a:solidFill>
          <a:srgbClr val="011023"/>
        </a:solidFill>
        <a:ln w="19050" cap="flat" cmpd="sng" algn="ctr">
          <a:gradFill flip="none" rotWithShape="1">
            <a:gsLst>
              <a:gs pos="0">
                <a:srgbClr val="9DDDFD"/>
              </a:gs>
              <a:gs pos="74000">
                <a:srgbClr val="C7C4F4"/>
              </a:gs>
              <a:gs pos="83000">
                <a:srgbClr val="CFACE0"/>
              </a:gs>
              <a:gs pos="100000">
                <a:srgbClr val="E9B0EC"/>
              </a:gs>
            </a:gsLst>
            <a:lin ang="0" scaled="1"/>
            <a:tileRect/>
          </a:gra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1. </a:t>
          </a:r>
          <a:r>
            <a:rPr lang="en-GB" sz="1800" kern="1200" dirty="0" err="1"/>
            <a:t>Ziele</a:t>
          </a:r>
          <a:r>
            <a:rPr lang="en-GB" sz="1800" kern="1200" dirty="0"/>
            <a:t> </a:t>
          </a:r>
          <a:r>
            <a:rPr lang="en-GB" sz="1800" kern="1200" dirty="0" err="1"/>
            <a:t>definieren</a:t>
          </a:r>
          <a:endParaRPr lang="en-US" sz="1800" kern="1200" dirty="0"/>
        </a:p>
      </dsp:txBody>
      <dsp:txXfrm>
        <a:off x="21589" y="60988"/>
        <a:ext cx="6435486" cy="399082"/>
      </dsp:txXfrm>
    </dsp:sp>
    <dsp:sp modelId="{B9EBC9E3-0BDE-DB4A-8C49-A5C9F8A532F1}">
      <dsp:nvSpPr>
        <dsp:cNvPr id="0" name=""/>
        <dsp:cNvSpPr/>
      </dsp:nvSpPr>
      <dsp:spPr>
        <a:xfrm>
          <a:off x="0" y="528779"/>
          <a:ext cx="6478664" cy="442260"/>
        </a:xfrm>
        <a:prstGeom prst="roundRect">
          <a:avLst/>
        </a:prstGeom>
        <a:solidFill>
          <a:srgbClr val="011023"/>
        </a:solidFill>
        <a:ln w="19050" cap="flat" cmpd="sng" algn="ctr">
          <a:gradFill flip="none" rotWithShape="1">
            <a:gsLst>
              <a:gs pos="0">
                <a:srgbClr val="9DDDFD"/>
              </a:gs>
              <a:gs pos="74000">
                <a:srgbClr val="C7C4F4"/>
              </a:gs>
              <a:gs pos="83000">
                <a:srgbClr val="CFACE0"/>
              </a:gs>
              <a:gs pos="100000">
                <a:srgbClr val="E9B0EC"/>
              </a:gs>
            </a:gsLst>
            <a:lin ang="0" scaled="1"/>
            <a:tileRect/>
          </a:gra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2. </a:t>
          </a:r>
          <a:r>
            <a:rPr lang="en-GB" sz="1800" b="0" i="0" u="none" kern="1200" dirty="0" err="1"/>
            <a:t>Festlegung</a:t>
          </a:r>
          <a:r>
            <a:rPr lang="en-GB" sz="1800" b="0" i="0" u="none" kern="1200" dirty="0"/>
            <a:t> von </a:t>
          </a:r>
          <a:r>
            <a:rPr lang="en-GB" sz="1800" b="0" i="0" u="none" kern="1200" dirty="0" err="1"/>
            <a:t>Leistungskennzahlen</a:t>
          </a:r>
          <a:r>
            <a:rPr lang="en-GB" sz="1800" b="0" i="0" u="none" kern="1200" dirty="0"/>
            <a:t> (KPIs)</a:t>
          </a:r>
          <a:endParaRPr lang="en-US" sz="1800" kern="1200" dirty="0"/>
        </a:p>
      </dsp:txBody>
      <dsp:txXfrm>
        <a:off x="21589" y="550368"/>
        <a:ext cx="6435486" cy="399082"/>
      </dsp:txXfrm>
    </dsp:sp>
    <dsp:sp modelId="{D2A8F0CF-24EB-A34B-8F3B-23C2AAF47B02}">
      <dsp:nvSpPr>
        <dsp:cNvPr id="0" name=""/>
        <dsp:cNvSpPr/>
      </dsp:nvSpPr>
      <dsp:spPr>
        <a:xfrm>
          <a:off x="0" y="1022879"/>
          <a:ext cx="6478664" cy="442260"/>
        </a:xfrm>
        <a:prstGeom prst="roundRect">
          <a:avLst/>
        </a:prstGeom>
        <a:solidFill>
          <a:srgbClr val="011023"/>
        </a:solidFill>
        <a:ln w="19050" cap="flat" cmpd="sng" algn="ctr">
          <a:gradFill flip="none" rotWithShape="1">
            <a:gsLst>
              <a:gs pos="0">
                <a:srgbClr val="9DDDFD"/>
              </a:gs>
              <a:gs pos="74000">
                <a:srgbClr val="C7C4F4"/>
              </a:gs>
              <a:gs pos="83000">
                <a:srgbClr val="CFACE0"/>
              </a:gs>
              <a:gs pos="99000">
                <a:srgbClr val="E9B0EC"/>
              </a:gs>
            </a:gsLst>
            <a:lin ang="0" scaled="1"/>
            <a:tileRect/>
          </a:gra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3. </a:t>
          </a:r>
          <a:r>
            <a:rPr lang="en-GB" sz="1800" kern="1200" dirty="0" err="1"/>
            <a:t>Ausgangsbewertung</a:t>
          </a:r>
          <a:endParaRPr lang="en-US" sz="1800" kern="1200" dirty="0"/>
        </a:p>
      </dsp:txBody>
      <dsp:txXfrm>
        <a:off x="21589" y="1044468"/>
        <a:ext cx="6435486" cy="399082"/>
      </dsp:txXfrm>
    </dsp:sp>
    <dsp:sp modelId="{FCE0A441-0D64-754E-B8C1-CF034BF7DDE8}">
      <dsp:nvSpPr>
        <dsp:cNvPr id="0" name=""/>
        <dsp:cNvSpPr/>
      </dsp:nvSpPr>
      <dsp:spPr>
        <a:xfrm>
          <a:off x="0" y="1516979"/>
          <a:ext cx="6478664" cy="442260"/>
        </a:xfrm>
        <a:prstGeom prst="roundRect">
          <a:avLst/>
        </a:prstGeom>
        <a:solidFill>
          <a:srgbClr val="011023"/>
        </a:solidFill>
        <a:ln w="19050" cap="flat" cmpd="sng" algn="ctr">
          <a:gradFill flip="none" rotWithShape="1">
            <a:gsLst>
              <a:gs pos="0">
                <a:srgbClr val="9DDDFD"/>
              </a:gs>
              <a:gs pos="74000">
                <a:srgbClr val="C7C4F4"/>
              </a:gs>
              <a:gs pos="83000">
                <a:srgbClr val="CFACE0"/>
              </a:gs>
              <a:gs pos="100000">
                <a:srgbClr val="E9B0EC"/>
              </a:gs>
            </a:gsLst>
            <a:lin ang="0" scaled="1"/>
            <a:tileRect/>
          </a:gra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4. </a:t>
          </a:r>
          <a:r>
            <a:rPr lang="en-GB" sz="1800" kern="1200" dirty="0" err="1"/>
            <a:t>Pilotprogramm</a:t>
          </a:r>
          <a:endParaRPr lang="en-US" sz="1800" kern="1200" dirty="0"/>
        </a:p>
      </dsp:txBody>
      <dsp:txXfrm>
        <a:off x="21589" y="1538568"/>
        <a:ext cx="6435486" cy="399082"/>
      </dsp:txXfrm>
    </dsp:sp>
    <dsp:sp modelId="{D6467CC6-BD81-B149-BC7A-94B45CD06F39}">
      <dsp:nvSpPr>
        <dsp:cNvPr id="0" name=""/>
        <dsp:cNvSpPr/>
      </dsp:nvSpPr>
      <dsp:spPr>
        <a:xfrm>
          <a:off x="0" y="2011079"/>
          <a:ext cx="6478664" cy="442260"/>
        </a:xfrm>
        <a:prstGeom prst="roundRect">
          <a:avLst/>
        </a:prstGeom>
        <a:solidFill>
          <a:srgbClr val="011023"/>
        </a:solidFill>
        <a:ln w="19050" cap="flat" cmpd="sng" algn="ctr">
          <a:gradFill flip="none" rotWithShape="1">
            <a:gsLst>
              <a:gs pos="0">
                <a:srgbClr val="9DDDFD"/>
              </a:gs>
              <a:gs pos="74000">
                <a:srgbClr val="C7C4F4"/>
              </a:gs>
              <a:gs pos="83000">
                <a:srgbClr val="CFACE0"/>
              </a:gs>
              <a:gs pos="100000">
                <a:srgbClr val="E9B0EC"/>
              </a:gs>
            </a:gsLst>
            <a:lin ang="0" scaled="1"/>
            <a:tileRect/>
          </a:gra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5. </a:t>
          </a:r>
          <a:r>
            <a:rPr lang="en-GB" sz="1800" kern="1200" dirty="0" err="1"/>
            <a:t>Auswirkung</a:t>
          </a:r>
          <a:r>
            <a:rPr lang="en-GB" sz="1800" kern="1200" dirty="0"/>
            <a:t> </a:t>
          </a:r>
          <a:r>
            <a:rPr lang="en-GB" sz="1800" kern="1200" dirty="0" err="1"/>
            <a:t>messen</a:t>
          </a:r>
          <a:endParaRPr lang="en-US" sz="1800" kern="1200" dirty="0"/>
        </a:p>
      </dsp:txBody>
      <dsp:txXfrm>
        <a:off x="21589" y="2032668"/>
        <a:ext cx="6435486" cy="399082"/>
      </dsp:txXfrm>
    </dsp:sp>
    <dsp:sp modelId="{D7FF6202-14C3-2B42-AD55-962C32B2ABBA}">
      <dsp:nvSpPr>
        <dsp:cNvPr id="0" name=""/>
        <dsp:cNvSpPr/>
      </dsp:nvSpPr>
      <dsp:spPr>
        <a:xfrm>
          <a:off x="0" y="2505179"/>
          <a:ext cx="6478664" cy="442260"/>
        </a:xfrm>
        <a:prstGeom prst="roundRect">
          <a:avLst/>
        </a:prstGeom>
        <a:solidFill>
          <a:srgbClr val="011023"/>
        </a:solidFill>
        <a:ln w="19050" cap="flat" cmpd="sng" algn="ctr">
          <a:gradFill flip="none" rotWithShape="1">
            <a:gsLst>
              <a:gs pos="0">
                <a:srgbClr val="9DDDFD"/>
              </a:gs>
              <a:gs pos="74000">
                <a:srgbClr val="C7C4F4"/>
              </a:gs>
              <a:gs pos="83000">
                <a:srgbClr val="CFACE0"/>
              </a:gs>
              <a:gs pos="100000">
                <a:srgbClr val="E9B0EC"/>
              </a:gs>
            </a:gsLst>
            <a:lin ang="0" scaled="1"/>
            <a:tileRect/>
          </a:gra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6. </a:t>
          </a:r>
          <a:r>
            <a:rPr lang="en-GB" sz="1800" kern="1200" dirty="0" err="1"/>
            <a:t>Kosten-Nutzen</a:t>
          </a:r>
          <a:r>
            <a:rPr lang="en-GB" sz="1800" kern="1200" dirty="0"/>
            <a:t> Analyse</a:t>
          </a:r>
          <a:endParaRPr lang="en-US" sz="1800" kern="1200" dirty="0"/>
        </a:p>
      </dsp:txBody>
      <dsp:txXfrm>
        <a:off x="21589" y="2526768"/>
        <a:ext cx="6435486" cy="399082"/>
      </dsp:txXfrm>
    </dsp:sp>
    <dsp:sp modelId="{2998EE76-2D1F-294D-8D42-BB4E9C931EE6}">
      <dsp:nvSpPr>
        <dsp:cNvPr id="0" name=""/>
        <dsp:cNvSpPr/>
      </dsp:nvSpPr>
      <dsp:spPr>
        <a:xfrm>
          <a:off x="0" y="2999279"/>
          <a:ext cx="6478664" cy="442260"/>
        </a:xfrm>
        <a:prstGeom prst="roundRect">
          <a:avLst/>
        </a:prstGeom>
        <a:solidFill>
          <a:srgbClr val="011023"/>
        </a:solidFill>
        <a:ln w="19050" cap="flat" cmpd="sng" algn="ctr">
          <a:gradFill flip="none" rotWithShape="1">
            <a:gsLst>
              <a:gs pos="0">
                <a:srgbClr val="9DDDFD"/>
              </a:gs>
              <a:gs pos="74000">
                <a:srgbClr val="C7C4F4"/>
              </a:gs>
              <a:gs pos="83000">
                <a:srgbClr val="CFACE0"/>
              </a:gs>
              <a:gs pos="100000">
                <a:srgbClr val="E9B0EC"/>
              </a:gs>
            </a:gsLst>
            <a:lin ang="0" scaled="1"/>
            <a:tileRect/>
          </a:gra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7. </a:t>
          </a:r>
          <a:r>
            <a:rPr lang="en-GB" sz="1800" kern="1200" dirty="0" err="1"/>
            <a:t>Benutzerfeedback</a:t>
          </a:r>
          <a:r>
            <a:rPr lang="en-GB" sz="1800" kern="1200" dirty="0"/>
            <a:t> und </a:t>
          </a:r>
          <a:r>
            <a:rPr lang="en-GB" sz="1800" kern="1200" dirty="0" err="1"/>
            <a:t>Zufriedenheit</a:t>
          </a:r>
          <a:r>
            <a:rPr lang="en-GB" sz="1800" kern="1200" dirty="0"/>
            <a:t> </a:t>
          </a:r>
          <a:endParaRPr lang="en-US" sz="1800" kern="1200" dirty="0"/>
        </a:p>
      </dsp:txBody>
      <dsp:txXfrm>
        <a:off x="21589" y="3020868"/>
        <a:ext cx="6435486" cy="399082"/>
      </dsp:txXfrm>
    </dsp:sp>
    <dsp:sp modelId="{F12418DA-69CC-CD4B-9695-5BB24CB036E5}">
      <dsp:nvSpPr>
        <dsp:cNvPr id="0" name=""/>
        <dsp:cNvSpPr/>
      </dsp:nvSpPr>
      <dsp:spPr>
        <a:xfrm>
          <a:off x="0" y="3493379"/>
          <a:ext cx="6478664" cy="442260"/>
        </a:xfrm>
        <a:prstGeom prst="roundRect">
          <a:avLst/>
        </a:prstGeom>
        <a:solidFill>
          <a:srgbClr val="011023"/>
        </a:solidFill>
        <a:ln w="19050" cap="flat" cmpd="sng" algn="ctr">
          <a:gradFill flip="none" rotWithShape="1">
            <a:gsLst>
              <a:gs pos="0">
                <a:srgbClr val="9DDDFD"/>
              </a:gs>
              <a:gs pos="73000">
                <a:srgbClr val="C7C4F4"/>
              </a:gs>
              <a:gs pos="83000">
                <a:srgbClr val="CFACE0"/>
              </a:gs>
              <a:gs pos="100000">
                <a:srgbClr val="E9B0EC"/>
              </a:gs>
            </a:gsLst>
            <a:lin ang="0" scaled="1"/>
            <a:tileRect/>
          </a:gra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8. </a:t>
          </a:r>
          <a:r>
            <a:rPr lang="en-GB" sz="1800" kern="1200" dirty="0" err="1"/>
            <a:t>Überwachung</a:t>
          </a:r>
          <a:r>
            <a:rPr lang="en-GB" sz="1800" kern="1200" dirty="0"/>
            <a:t> und </a:t>
          </a:r>
          <a:r>
            <a:rPr lang="en-GB" sz="1800" kern="1200" dirty="0" err="1"/>
            <a:t>Anpassung</a:t>
          </a:r>
          <a:endParaRPr lang="en-US" sz="1800" kern="1200" dirty="0"/>
        </a:p>
      </dsp:txBody>
      <dsp:txXfrm>
        <a:off x="21589" y="3514968"/>
        <a:ext cx="6435486" cy="399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DE14-669F-5440-9642-9FCDC1E0F387}" type="datetimeFigureOut">
              <a:rPr lang="en-DE" smtClean="0"/>
              <a:t>3/29/24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682F4-F78F-164F-9CB1-EF139A99DE1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86226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682F4-F78F-164F-9CB1-EF139A99DE12}" type="slidenum">
              <a:rPr lang="en-DE" smtClean="0"/>
              <a:t>2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389883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1DB590-470F-4845-BD4E-E493DE881B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F73F38B-A7A2-1731-3951-B0FDFE8701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3C13D3A-57D8-C028-BEF2-3D60669A9F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809D1D-3C06-F905-3F5E-7165E44DD0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682F4-F78F-164F-9CB1-EF139A99DE12}" type="slidenum">
              <a:rPr lang="en-DE" smtClean="0"/>
              <a:t>16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969850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0737DE-99BA-F939-E7BE-FCBA4F4C27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7884405-7F91-3C86-5536-15CF64A71F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B6F0618-85FF-74AD-0051-5F695C00B7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6BA78E-1DEE-113D-2C3F-0F61B29ED9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682F4-F78F-164F-9CB1-EF139A99DE12}" type="slidenum">
              <a:rPr lang="en-DE" smtClean="0"/>
              <a:t>17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54755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a. </a:t>
            </a:r>
            <a:r>
              <a:rPr lang="en-GB" dirty="0" err="1"/>
              <a:t>Ziele</a:t>
            </a:r>
            <a:r>
              <a:rPr lang="en-GB" dirty="0"/>
              <a:t> </a:t>
            </a:r>
            <a:r>
              <a:rPr lang="en-GB" dirty="0" err="1"/>
              <a:t>definieren</a:t>
            </a:r>
            <a:r>
              <a:rPr lang="en-GB" dirty="0"/>
              <a:t>:</a:t>
            </a:r>
          </a:p>
          <a:p>
            <a:r>
              <a:rPr lang="en-GB" dirty="0" err="1"/>
              <a:t>Definieren</a:t>
            </a:r>
            <a:r>
              <a:rPr lang="en-GB" dirty="0"/>
              <a:t> Sie </a:t>
            </a:r>
            <a:r>
              <a:rPr lang="en-GB" dirty="0" err="1"/>
              <a:t>klar</a:t>
            </a:r>
            <a:r>
              <a:rPr lang="en-GB" dirty="0"/>
              <a:t> die </a:t>
            </a:r>
            <a:r>
              <a:rPr lang="en-GB" dirty="0" err="1"/>
              <a:t>Ziele</a:t>
            </a:r>
            <a:r>
              <a:rPr lang="en-GB" dirty="0"/>
              <a:t>, die Sie </a:t>
            </a:r>
            <a:r>
              <a:rPr lang="en-GB" dirty="0" err="1"/>
              <a:t>mit</a:t>
            </a:r>
            <a:r>
              <a:rPr lang="en-GB" dirty="0"/>
              <a:t> Copilot </a:t>
            </a:r>
            <a:r>
              <a:rPr lang="en-GB" dirty="0" err="1"/>
              <a:t>erreichen</a:t>
            </a:r>
            <a:r>
              <a:rPr lang="en-GB" dirty="0"/>
              <a:t> </a:t>
            </a:r>
            <a:r>
              <a:rPr lang="en-GB" dirty="0" err="1"/>
              <a:t>möchten</a:t>
            </a:r>
            <a:r>
              <a:rPr lang="en-GB" dirty="0"/>
              <a:t>. </a:t>
            </a:r>
            <a:r>
              <a:rPr lang="en-GB" dirty="0" err="1"/>
              <a:t>Diese</a:t>
            </a:r>
            <a:r>
              <a:rPr lang="en-GB" dirty="0"/>
              <a:t> </a:t>
            </a:r>
            <a:r>
              <a:rPr lang="en-GB" dirty="0" err="1"/>
              <a:t>könnten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</a:t>
            </a:r>
            <a:r>
              <a:rPr lang="en-GB" dirty="0" err="1"/>
              <a:t>gesteigerte</a:t>
            </a:r>
            <a:r>
              <a:rPr lang="en-GB" dirty="0"/>
              <a:t> </a:t>
            </a:r>
            <a:r>
              <a:rPr lang="en-GB" dirty="0" err="1"/>
              <a:t>Produktivität</a:t>
            </a:r>
            <a:r>
              <a:rPr lang="en-GB" dirty="0"/>
              <a:t>, </a:t>
            </a:r>
            <a:r>
              <a:rPr lang="en-GB" dirty="0" err="1"/>
              <a:t>reduzierte</a:t>
            </a:r>
            <a:r>
              <a:rPr lang="en-GB" dirty="0"/>
              <a:t> </a:t>
            </a:r>
            <a:r>
              <a:rPr lang="en-GB" dirty="0" err="1"/>
              <a:t>Fehler</a:t>
            </a:r>
            <a:r>
              <a:rPr lang="en-GB" dirty="0"/>
              <a:t>, </a:t>
            </a:r>
            <a:r>
              <a:rPr lang="en-GB" dirty="0" err="1"/>
              <a:t>schnellere</a:t>
            </a:r>
            <a:r>
              <a:rPr lang="en-GB" dirty="0"/>
              <a:t> Code-</a:t>
            </a:r>
            <a:r>
              <a:rPr lang="en-GB" dirty="0" err="1"/>
              <a:t>Entwicklung</a:t>
            </a:r>
            <a:r>
              <a:rPr lang="en-GB" dirty="0"/>
              <a:t> und </a:t>
            </a:r>
            <a:r>
              <a:rPr lang="en-GB" dirty="0" err="1"/>
              <a:t>verbesserte</a:t>
            </a:r>
            <a:r>
              <a:rPr lang="en-GB" dirty="0"/>
              <a:t> </a:t>
            </a:r>
            <a:r>
              <a:rPr lang="en-GB" dirty="0" err="1"/>
              <a:t>Zusammenarbeit</a:t>
            </a:r>
            <a:r>
              <a:rPr lang="en-GB" dirty="0"/>
              <a:t> </a:t>
            </a:r>
            <a:r>
              <a:rPr lang="en-GB" dirty="0" err="1"/>
              <a:t>umfassen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b. </a:t>
            </a:r>
            <a:r>
              <a:rPr lang="en-GB" dirty="0" err="1"/>
              <a:t>Festlegung</a:t>
            </a:r>
            <a:r>
              <a:rPr lang="en-GB" dirty="0"/>
              <a:t> von </a:t>
            </a:r>
            <a:r>
              <a:rPr lang="en-GB" dirty="0" err="1"/>
              <a:t>Leistungskennzahlen</a:t>
            </a:r>
            <a:r>
              <a:rPr lang="en-GB" dirty="0"/>
              <a:t> (KPIs):</a:t>
            </a:r>
          </a:p>
          <a:p>
            <a:r>
              <a:rPr lang="en-GB" dirty="0" err="1"/>
              <a:t>Identifizieren</a:t>
            </a:r>
            <a:r>
              <a:rPr lang="en-GB" dirty="0"/>
              <a:t> Sie </a:t>
            </a:r>
            <a:r>
              <a:rPr lang="en-GB" dirty="0" err="1"/>
              <a:t>messbare</a:t>
            </a:r>
            <a:r>
              <a:rPr lang="en-GB" dirty="0"/>
              <a:t> KPIs, die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Ihren</a:t>
            </a:r>
            <a:r>
              <a:rPr lang="en-GB" dirty="0"/>
              <a:t> </a:t>
            </a:r>
            <a:r>
              <a:rPr lang="en-GB" dirty="0" err="1"/>
              <a:t>Zielen</a:t>
            </a:r>
            <a:r>
              <a:rPr lang="en-GB" dirty="0"/>
              <a:t> </a:t>
            </a:r>
            <a:r>
              <a:rPr lang="en-GB" dirty="0" err="1"/>
              <a:t>übereinstimmen</a:t>
            </a:r>
            <a:r>
              <a:rPr lang="en-GB" dirty="0"/>
              <a:t>. </a:t>
            </a:r>
            <a:r>
              <a:rPr lang="en-GB" dirty="0" err="1"/>
              <a:t>Beispiele</a:t>
            </a:r>
            <a:r>
              <a:rPr lang="en-GB" dirty="0"/>
              <a:t> </a:t>
            </a:r>
            <a:r>
              <a:rPr lang="en-GB" dirty="0" err="1"/>
              <a:t>sind</a:t>
            </a:r>
            <a:r>
              <a:rPr lang="en-GB" dirty="0"/>
              <a:t> die </a:t>
            </a:r>
            <a:r>
              <a:rPr lang="en-GB" dirty="0" err="1"/>
              <a:t>Geschwindigkeit</a:t>
            </a:r>
            <a:r>
              <a:rPr lang="en-GB" dirty="0"/>
              <a:t> der Code-</a:t>
            </a:r>
            <a:r>
              <a:rPr lang="en-GB" dirty="0" err="1"/>
              <a:t>Entwicklung</a:t>
            </a:r>
            <a:r>
              <a:rPr lang="en-GB" dirty="0"/>
              <a:t>, </a:t>
            </a:r>
            <a:r>
              <a:rPr lang="en-GB" dirty="0" err="1"/>
              <a:t>Verbesserungen</a:t>
            </a:r>
            <a:r>
              <a:rPr lang="en-GB" dirty="0"/>
              <a:t> der Code-</a:t>
            </a:r>
            <a:r>
              <a:rPr lang="en-GB" dirty="0" err="1"/>
              <a:t>Qualität</a:t>
            </a:r>
            <a:r>
              <a:rPr lang="en-GB" dirty="0"/>
              <a:t> und die </a:t>
            </a:r>
            <a:r>
              <a:rPr lang="en-GB" dirty="0" err="1"/>
              <a:t>Verringerung</a:t>
            </a:r>
            <a:r>
              <a:rPr lang="en-GB" dirty="0"/>
              <a:t> der Debugging-Zeit.</a:t>
            </a:r>
          </a:p>
          <a:p>
            <a:endParaRPr lang="en-GB" dirty="0"/>
          </a:p>
          <a:p>
            <a:r>
              <a:rPr lang="en-GB" dirty="0"/>
              <a:t>c. </a:t>
            </a:r>
            <a:r>
              <a:rPr lang="en-GB" dirty="0" err="1"/>
              <a:t>Ausgangsbewertung</a:t>
            </a:r>
            <a:r>
              <a:rPr lang="en-GB" dirty="0"/>
              <a:t>:</a:t>
            </a:r>
          </a:p>
          <a:p>
            <a:r>
              <a:rPr lang="en-GB" dirty="0" err="1"/>
              <a:t>Führen</a:t>
            </a:r>
            <a:r>
              <a:rPr lang="en-GB" dirty="0"/>
              <a:t> Sie </a:t>
            </a:r>
            <a:r>
              <a:rPr lang="en-GB" dirty="0" err="1"/>
              <a:t>eine</a:t>
            </a:r>
            <a:r>
              <a:rPr lang="en-GB" dirty="0"/>
              <a:t> </a:t>
            </a:r>
            <a:r>
              <a:rPr lang="en-GB" dirty="0" err="1"/>
              <a:t>Ausgangsbewertung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, um den </a:t>
            </a:r>
            <a:r>
              <a:rPr lang="en-GB" dirty="0" err="1"/>
              <a:t>aktuellen</a:t>
            </a:r>
            <a:r>
              <a:rPr lang="en-GB" dirty="0"/>
              <a:t> Stand </a:t>
            </a:r>
            <a:r>
              <a:rPr lang="en-GB" dirty="0" err="1"/>
              <a:t>vor</a:t>
            </a:r>
            <a:r>
              <a:rPr lang="en-GB" dirty="0"/>
              <a:t> der Copilot-</a:t>
            </a:r>
            <a:r>
              <a:rPr lang="en-GB" dirty="0" err="1"/>
              <a:t>Implementierung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verstehen. </a:t>
            </a:r>
            <a:r>
              <a:rPr lang="en-GB" dirty="0" err="1"/>
              <a:t>Messen</a:t>
            </a:r>
            <a:r>
              <a:rPr lang="en-GB" dirty="0"/>
              <a:t> Sie die </a:t>
            </a:r>
            <a:r>
              <a:rPr lang="en-GB" dirty="0" err="1"/>
              <a:t>bestehenden</a:t>
            </a:r>
            <a:r>
              <a:rPr lang="en-GB" dirty="0"/>
              <a:t> KPIs, um </a:t>
            </a:r>
            <a:r>
              <a:rPr lang="en-GB" dirty="0" err="1"/>
              <a:t>einen</a:t>
            </a:r>
            <a:r>
              <a:rPr lang="en-GB" dirty="0"/>
              <a:t> </a:t>
            </a:r>
            <a:r>
              <a:rPr lang="en-GB" dirty="0" err="1"/>
              <a:t>Ausgangspunkt</a:t>
            </a:r>
            <a:r>
              <a:rPr lang="en-GB" dirty="0"/>
              <a:t> für den </a:t>
            </a:r>
            <a:r>
              <a:rPr lang="en-GB" dirty="0" err="1"/>
              <a:t>Vergleich</a:t>
            </a:r>
            <a:r>
              <a:rPr lang="en-GB" dirty="0"/>
              <a:t> </a:t>
            </a:r>
            <a:r>
              <a:rPr lang="en-GB" dirty="0" err="1"/>
              <a:t>festzulegen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d. </a:t>
            </a:r>
            <a:r>
              <a:rPr lang="en-GB" dirty="0" err="1"/>
              <a:t>Pilotprogramm</a:t>
            </a:r>
            <a:r>
              <a:rPr lang="en-GB" dirty="0"/>
              <a:t>:</a:t>
            </a:r>
          </a:p>
          <a:p>
            <a:r>
              <a:rPr lang="en-GB" dirty="0" err="1"/>
              <a:t>Implementieren</a:t>
            </a:r>
            <a:r>
              <a:rPr lang="en-GB" dirty="0"/>
              <a:t> Sie Copilot in </a:t>
            </a:r>
            <a:r>
              <a:rPr lang="en-GB" dirty="0" err="1"/>
              <a:t>einer</a:t>
            </a:r>
            <a:r>
              <a:rPr lang="en-GB" dirty="0"/>
              <a:t> </a:t>
            </a:r>
            <a:r>
              <a:rPr lang="en-GB" dirty="0" err="1"/>
              <a:t>kontrollierten</a:t>
            </a:r>
            <a:r>
              <a:rPr lang="en-GB" dirty="0"/>
              <a:t> </a:t>
            </a:r>
            <a:r>
              <a:rPr lang="en-GB" dirty="0" err="1"/>
              <a:t>Umgebung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</a:t>
            </a:r>
            <a:r>
              <a:rPr lang="en-GB" dirty="0" err="1"/>
              <a:t>Pilotprogramm</a:t>
            </a:r>
            <a:r>
              <a:rPr lang="en-GB" dirty="0"/>
              <a:t>. </a:t>
            </a:r>
            <a:r>
              <a:rPr lang="en-GB" dirty="0" err="1"/>
              <a:t>Sammeln</a:t>
            </a:r>
            <a:r>
              <a:rPr lang="en-GB" dirty="0"/>
              <a:t> Sie Feedback von </a:t>
            </a:r>
            <a:r>
              <a:rPr lang="en-GB" dirty="0" err="1"/>
              <a:t>einer</a:t>
            </a:r>
            <a:r>
              <a:rPr lang="en-GB" dirty="0"/>
              <a:t> </a:t>
            </a:r>
            <a:r>
              <a:rPr lang="en-GB" dirty="0" err="1"/>
              <a:t>Teilmenge</a:t>
            </a:r>
            <a:r>
              <a:rPr lang="en-GB" dirty="0"/>
              <a:t> der </a:t>
            </a:r>
            <a:r>
              <a:rPr lang="en-GB" dirty="0" err="1"/>
              <a:t>Benutzer</a:t>
            </a:r>
            <a:r>
              <a:rPr lang="en-GB" dirty="0"/>
              <a:t>, um </a:t>
            </a:r>
            <a:r>
              <a:rPr lang="en-GB" dirty="0" err="1"/>
              <a:t>Stärken</a:t>
            </a:r>
            <a:r>
              <a:rPr lang="en-GB" dirty="0"/>
              <a:t>, </a:t>
            </a:r>
            <a:r>
              <a:rPr lang="en-GB" dirty="0" err="1"/>
              <a:t>Schwächen</a:t>
            </a:r>
            <a:r>
              <a:rPr lang="en-GB" dirty="0"/>
              <a:t> und </a:t>
            </a:r>
            <a:r>
              <a:rPr lang="en-GB" dirty="0" err="1"/>
              <a:t>Verbesserungsmöglichkeiten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identifizieren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e. </a:t>
            </a:r>
            <a:r>
              <a:rPr lang="en-GB" dirty="0" err="1"/>
              <a:t>Auswirkung</a:t>
            </a:r>
            <a:r>
              <a:rPr lang="en-GB" dirty="0"/>
              <a:t> </a:t>
            </a:r>
            <a:r>
              <a:rPr lang="en-GB" dirty="0" err="1"/>
              <a:t>messen</a:t>
            </a:r>
            <a:r>
              <a:rPr lang="en-GB" dirty="0"/>
              <a:t>:</a:t>
            </a:r>
          </a:p>
          <a:p>
            <a:r>
              <a:rPr lang="en-GB" dirty="0" err="1"/>
              <a:t>Analysieren</a:t>
            </a:r>
            <a:r>
              <a:rPr lang="en-GB" dirty="0"/>
              <a:t> Sie die </a:t>
            </a:r>
            <a:r>
              <a:rPr lang="en-GB" dirty="0" err="1"/>
              <a:t>Auswirkungen</a:t>
            </a:r>
            <a:r>
              <a:rPr lang="en-GB" dirty="0"/>
              <a:t> des </a:t>
            </a:r>
            <a:r>
              <a:rPr lang="en-GB" dirty="0" err="1"/>
              <a:t>Pilotprogramms</a:t>
            </a:r>
            <a:r>
              <a:rPr lang="en-GB" dirty="0"/>
              <a:t> auf die </a:t>
            </a:r>
            <a:r>
              <a:rPr lang="en-GB" dirty="0" err="1"/>
              <a:t>festgelegten</a:t>
            </a:r>
            <a:r>
              <a:rPr lang="en-GB" dirty="0"/>
              <a:t> KPIs. </a:t>
            </a:r>
            <a:r>
              <a:rPr lang="en-GB" dirty="0" err="1"/>
              <a:t>Vergleichen</a:t>
            </a:r>
            <a:r>
              <a:rPr lang="en-GB" dirty="0"/>
              <a:t> Sie die </a:t>
            </a:r>
            <a:r>
              <a:rPr lang="en-GB" dirty="0" err="1"/>
              <a:t>Leistung</a:t>
            </a:r>
            <a:r>
              <a:rPr lang="en-GB" dirty="0"/>
              <a:t> </a:t>
            </a:r>
            <a:r>
              <a:rPr lang="en-GB" dirty="0" err="1"/>
              <a:t>nach</a:t>
            </a:r>
            <a:r>
              <a:rPr lang="en-GB" dirty="0"/>
              <a:t> der </a:t>
            </a:r>
            <a:r>
              <a:rPr lang="en-GB" dirty="0" err="1"/>
              <a:t>Implementierung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der </a:t>
            </a:r>
            <a:r>
              <a:rPr lang="en-GB" dirty="0" err="1"/>
              <a:t>Ausgangsbewertung</a:t>
            </a:r>
            <a:r>
              <a:rPr lang="en-GB" dirty="0"/>
              <a:t>, um die </a:t>
            </a:r>
            <a:r>
              <a:rPr lang="en-GB" dirty="0" err="1"/>
              <a:t>Vorteile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quantifizieren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f. </a:t>
            </a:r>
            <a:r>
              <a:rPr lang="en-GB" dirty="0" err="1"/>
              <a:t>Kosten</a:t>
            </a:r>
            <a:r>
              <a:rPr lang="en-GB" dirty="0"/>
              <a:t>-</a:t>
            </a:r>
            <a:r>
              <a:rPr lang="en-GB" dirty="0" err="1"/>
              <a:t>Nutzen</a:t>
            </a:r>
            <a:r>
              <a:rPr lang="en-GB" dirty="0"/>
              <a:t>-Analyse:</a:t>
            </a:r>
          </a:p>
          <a:p>
            <a:r>
              <a:rPr lang="en-GB" dirty="0" err="1"/>
              <a:t>Bewerten</a:t>
            </a:r>
            <a:r>
              <a:rPr lang="en-GB" dirty="0"/>
              <a:t> Sie die </a:t>
            </a:r>
            <a:r>
              <a:rPr lang="en-GB" dirty="0" err="1"/>
              <a:t>mit</a:t>
            </a:r>
            <a:r>
              <a:rPr lang="en-GB" dirty="0"/>
              <a:t> der Copilot-</a:t>
            </a:r>
            <a:r>
              <a:rPr lang="en-GB" dirty="0" err="1"/>
              <a:t>Implementierung</a:t>
            </a:r>
            <a:r>
              <a:rPr lang="en-GB" dirty="0"/>
              <a:t> </a:t>
            </a:r>
            <a:r>
              <a:rPr lang="en-GB" dirty="0" err="1"/>
              <a:t>verbundenen</a:t>
            </a:r>
            <a:r>
              <a:rPr lang="en-GB" dirty="0"/>
              <a:t> </a:t>
            </a:r>
            <a:r>
              <a:rPr lang="en-GB" dirty="0" err="1"/>
              <a:t>Kosten</a:t>
            </a:r>
            <a:r>
              <a:rPr lang="en-GB" dirty="0"/>
              <a:t> </a:t>
            </a:r>
            <a:r>
              <a:rPr lang="en-GB" dirty="0" err="1"/>
              <a:t>im</a:t>
            </a:r>
            <a:r>
              <a:rPr lang="en-GB" dirty="0"/>
              <a:t> </a:t>
            </a:r>
            <a:r>
              <a:rPr lang="en-GB" dirty="0" err="1"/>
              <a:t>Vergleich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den </a:t>
            </a:r>
            <a:r>
              <a:rPr lang="en-GB" dirty="0" err="1"/>
              <a:t>erzielten</a:t>
            </a:r>
            <a:r>
              <a:rPr lang="en-GB" dirty="0"/>
              <a:t> </a:t>
            </a:r>
            <a:r>
              <a:rPr lang="en-GB" dirty="0" err="1"/>
              <a:t>Vorteilen</a:t>
            </a:r>
            <a:r>
              <a:rPr lang="en-GB" dirty="0"/>
              <a:t>. </a:t>
            </a:r>
            <a:r>
              <a:rPr lang="en-GB" dirty="0" err="1"/>
              <a:t>Berücksichtigen</a:t>
            </a:r>
            <a:r>
              <a:rPr lang="en-GB" dirty="0"/>
              <a:t> Sie </a:t>
            </a:r>
            <a:r>
              <a:rPr lang="en-GB" dirty="0" err="1"/>
              <a:t>Faktoren</a:t>
            </a:r>
            <a:r>
              <a:rPr lang="en-GB" dirty="0"/>
              <a:t> </a:t>
            </a:r>
            <a:r>
              <a:rPr lang="en-GB" dirty="0" err="1"/>
              <a:t>wie</a:t>
            </a:r>
            <a:r>
              <a:rPr lang="en-GB" dirty="0"/>
              <a:t> </a:t>
            </a:r>
            <a:r>
              <a:rPr lang="en-GB" dirty="0" err="1"/>
              <a:t>Lizenzgebühren</a:t>
            </a:r>
            <a:r>
              <a:rPr lang="en-GB" dirty="0"/>
              <a:t>, </a:t>
            </a:r>
            <a:r>
              <a:rPr lang="en-GB" dirty="0" err="1"/>
              <a:t>Schulungskosten</a:t>
            </a:r>
            <a:r>
              <a:rPr lang="en-GB" dirty="0"/>
              <a:t> und </a:t>
            </a:r>
            <a:r>
              <a:rPr lang="en-GB" dirty="0" err="1"/>
              <a:t>potenzielle</a:t>
            </a:r>
            <a:r>
              <a:rPr lang="en-GB" dirty="0"/>
              <a:t> </a:t>
            </a:r>
            <a:r>
              <a:rPr lang="en-GB" dirty="0" err="1"/>
              <a:t>Zeitersparnis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g. </a:t>
            </a:r>
            <a:r>
              <a:rPr lang="en-GB" dirty="0" err="1"/>
              <a:t>Benutzerfeedback</a:t>
            </a:r>
            <a:r>
              <a:rPr lang="en-GB" dirty="0"/>
              <a:t> und </a:t>
            </a:r>
            <a:r>
              <a:rPr lang="en-GB" dirty="0" err="1"/>
              <a:t>Zufriedenheit</a:t>
            </a:r>
            <a:r>
              <a:rPr lang="en-GB" dirty="0"/>
              <a:t>:</a:t>
            </a:r>
          </a:p>
          <a:p>
            <a:r>
              <a:rPr lang="en-GB" dirty="0" err="1"/>
              <a:t>Sammeln</a:t>
            </a:r>
            <a:r>
              <a:rPr lang="en-GB" dirty="0"/>
              <a:t> Sie Feedback von </a:t>
            </a:r>
            <a:r>
              <a:rPr lang="en-GB" dirty="0" err="1"/>
              <a:t>Benutzern</a:t>
            </a:r>
            <a:r>
              <a:rPr lang="en-GB" dirty="0"/>
              <a:t> </a:t>
            </a:r>
            <a:r>
              <a:rPr lang="en-GB" dirty="0" err="1"/>
              <a:t>über</a:t>
            </a:r>
            <a:r>
              <a:rPr lang="en-GB" dirty="0"/>
              <a:t> </a:t>
            </a:r>
            <a:r>
              <a:rPr lang="en-GB" dirty="0" err="1"/>
              <a:t>ihre</a:t>
            </a:r>
            <a:r>
              <a:rPr lang="en-GB" dirty="0"/>
              <a:t> </a:t>
            </a:r>
            <a:r>
              <a:rPr lang="en-GB" dirty="0" err="1"/>
              <a:t>Erfahrungen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Copilot. Die </a:t>
            </a:r>
            <a:r>
              <a:rPr lang="en-GB" dirty="0" err="1"/>
              <a:t>Zufriedenheit</a:t>
            </a:r>
            <a:r>
              <a:rPr lang="en-GB" dirty="0"/>
              <a:t> der </a:t>
            </a:r>
            <a:r>
              <a:rPr lang="en-GB" dirty="0" err="1"/>
              <a:t>Benutzer</a:t>
            </a:r>
            <a:r>
              <a:rPr lang="en-GB" dirty="0"/>
              <a:t> </a:t>
            </a:r>
            <a:r>
              <a:rPr lang="en-GB" dirty="0" err="1"/>
              <a:t>ist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entscheidender</a:t>
            </a:r>
            <a:r>
              <a:rPr lang="en-GB" dirty="0"/>
              <a:t> </a:t>
            </a:r>
            <a:r>
              <a:rPr lang="en-GB" dirty="0" err="1"/>
              <a:t>Bestandteil</a:t>
            </a:r>
            <a:r>
              <a:rPr lang="en-GB" dirty="0"/>
              <a:t> des ROI und </a:t>
            </a:r>
            <a:r>
              <a:rPr lang="en-GB" dirty="0" err="1"/>
              <a:t>erfolgreiche</a:t>
            </a:r>
            <a:r>
              <a:rPr lang="en-GB" dirty="0"/>
              <a:t> </a:t>
            </a:r>
            <a:r>
              <a:rPr lang="en-GB" dirty="0" err="1"/>
              <a:t>Implementierung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h. </a:t>
            </a:r>
            <a:r>
              <a:rPr lang="en-GB" dirty="0" err="1"/>
              <a:t>Überwachung</a:t>
            </a:r>
            <a:r>
              <a:rPr lang="en-GB" dirty="0"/>
              <a:t> und </a:t>
            </a:r>
            <a:r>
              <a:rPr lang="en-GB" dirty="0" err="1"/>
              <a:t>Anpassung</a:t>
            </a:r>
            <a:r>
              <a:rPr lang="en-GB" dirty="0"/>
              <a:t>:</a:t>
            </a:r>
          </a:p>
          <a:p>
            <a:r>
              <a:rPr lang="en-GB" dirty="0" err="1"/>
              <a:t>Überwachen</a:t>
            </a:r>
            <a:r>
              <a:rPr lang="en-GB" dirty="0"/>
              <a:t> Sie </a:t>
            </a:r>
            <a:r>
              <a:rPr lang="en-GB" dirty="0" err="1"/>
              <a:t>kontinuierlich</a:t>
            </a:r>
            <a:r>
              <a:rPr lang="en-GB" dirty="0"/>
              <a:t> die KPIs und </a:t>
            </a:r>
            <a:r>
              <a:rPr lang="en-GB" dirty="0" err="1"/>
              <a:t>nehmen</a:t>
            </a:r>
            <a:r>
              <a:rPr lang="en-GB" dirty="0"/>
              <a:t> Sie </a:t>
            </a:r>
            <a:r>
              <a:rPr lang="en-GB" dirty="0" err="1"/>
              <a:t>bei</a:t>
            </a:r>
            <a:r>
              <a:rPr lang="en-GB" dirty="0"/>
              <a:t> </a:t>
            </a:r>
            <a:r>
              <a:rPr lang="en-GB" dirty="0" err="1"/>
              <a:t>Bedarf</a:t>
            </a:r>
            <a:r>
              <a:rPr lang="en-GB" dirty="0"/>
              <a:t> </a:t>
            </a:r>
            <a:r>
              <a:rPr lang="en-GB" dirty="0" err="1"/>
              <a:t>Anpassungen</a:t>
            </a:r>
            <a:r>
              <a:rPr lang="en-GB" dirty="0"/>
              <a:t> an der Copilot-</a:t>
            </a:r>
            <a:r>
              <a:rPr lang="en-GB" dirty="0" err="1"/>
              <a:t>Implementierung</a:t>
            </a:r>
            <a:r>
              <a:rPr lang="en-GB" dirty="0"/>
              <a:t> </a:t>
            </a:r>
            <a:r>
              <a:rPr lang="en-GB" dirty="0" err="1"/>
              <a:t>vor</a:t>
            </a:r>
            <a:r>
              <a:rPr lang="en-GB" dirty="0"/>
              <a:t>, um die </a:t>
            </a:r>
            <a:r>
              <a:rPr lang="en-GB" dirty="0" err="1"/>
              <a:t>Ergebnisse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optimieren</a:t>
            </a:r>
            <a:r>
              <a:rPr lang="en-GB" dirty="0"/>
              <a:t>.</a:t>
            </a:r>
          </a:p>
          <a:p>
            <a:endParaRPr lang="en-DE" dirty="0"/>
          </a:p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682F4-F78F-164F-9CB1-EF139A99DE12}" type="slidenum">
              <a:rPr lang="en-DE" smtClean="0"/>
              <a:t>18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935521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682F4-F78F-164F-9CB1-EF139A99DE12}" type="slidenum">
              <a:rPr lang="en-DE" smtClean="0"/>
              <a:t>19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1797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Außerdem</a:t>
            </a:r>
            <a:r>
              <a:rPr lang="en-GB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hat Microsoft am 27. November 2023 </a:t>
            </a:r>
            <a:r>
              <a:rPr lang="en-GB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bekannt</a:t>
            </a:r>
            <a:r>
              <a:rPr lang="en-GB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GB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gegeben</a:t>
            </a:r>
            <a:r>
              <a:rPr lang="en-GB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, </a:t>
            </a:r>
            <a:r>
              <a:rPr lang="en-GB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dass</a:t>
            </a:r>
            <a:r>
              <a:rPr lang="en-GB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GB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sie</a:t>
            </a:r>
            <a:r>
              <a:rPr lang="en-GB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die </a:t>
            </a:r>
            <a:r>
              <a:rPr lang="en-GB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Verfügbarkeit</a:t>
            </a:r>
            <a:r>
              <a:rPr lang="en-GB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der Copilot Studio-Region für generative KI auf Europa </a:t>
            </a:r>
            <a:r>
              <a:rPr lang="en-GB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ausgeweitet</a:t>
            </a:r>
            <a:r>
              <a:rPr lang="en-GB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GB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haben</a:t>
            </a:r>
            <a:r>
              <a:rPr lang="en-GB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.</a:t>
            </a:r>
            <a:endParaRPr lang="en-GB" b="0" i="0" u="none" strike="noStrike" dirty="0">
              <a:solidFill>
                <a:srgbClr val="191919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682F4-F78F-164F-9CB1-EF139A99DE12}" type="slidenum">
              <a:rPr lang="en-DE" smtClean="0"/>
              <a:t>8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07916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Die </a:t>
            </a:r>
            <a:r>
              <a:rPr lang="en-GB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Schaffung</a:t>
            </a:r>
            <a:r>
              <a:rPr lang="en-GB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GB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dieser</a:t>
            </a:r>
            <a:r>
              <a:rPr lang="en-GB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KPIs in </a:t>
            </a:r>
            <a:r>
              <a:rPr lang="en-GB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einer</a:t>
            </a:r>
            <a:r>
              <a:rPr lang="en-GB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GB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schrittweisen</a:t>
            </a:r>
            <a:r>
              <a:rPr lang="en-GB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GB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Einführung</a:t>
            </a:r>
            <a:r>
              <a:rPr lang="en-GB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GB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ist</a:t>
            </a:r>
            <a:r>
              <a:rPr lang="en-GB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GB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äußerst</a:t>
            </a:r>
            <a:r>
              <a:rPr lang="en-GB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GB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wichtig</a:t>
            </a:r>
            <a:r>
              <a:rPr lang="en-GB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.</a:t>
            </a:r>
          </a:p>
          <a:p>
            <a:r>
              <a:rPr lang="en-GB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Dies </a:t>
            </a:r>
            <a:r>
              <a:rPr lang="en-GB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kann</a:t>
            </a:r>
            <a:r>
              <a:rPr lang="en-GB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GB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während</a:t>
            </a:r>
            <a:r>
              <a:rPr lang="en-GB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der </a:t>
            </a:r>
            <a:r>
              <a:rPr lang="en-GB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Einführungsphasen</a:t>
            </a:r>
            <a:r>
              <a:rPr lang="en-GB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GB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geteilt</a:t>
            </a:r>
            <a:r>
              <a:rPr lang="en-GB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GB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werden</a:t>
            </a:r>
            <a:r>
              <a:rPr lang="en-GB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, um </a:t>
            </a:r>
            <a:r>
              <a:rPr lang="en-GB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zusätzliche</a:t>
            </a:r>
            <a:r>
              <a:rPr lang="en-GB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GB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Begeisterung</a:t>
            </a:r>
            <a:r>
              <a:rPr lang="en-GB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GB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im</a:t>
            </a:r>
            <a:r>
              <a:rPr lang="en-GB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GB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gesamten</a:t>
            </a:r>
            <a:r>
              <a:rPr lang="en-GB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GB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Unternehmen</a:t>
            </a:r>
            <a:r>
              <a:rPr lang="en-GB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GB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zu</a:t>
            </a:r>
            <a:r>
              <a:rPr lang="en-GB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GB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schaffen</a:t>
            </a:r>
            <a:r>
              <a:rPr lang="en-GB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.</a:t>
            </a:r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682F4-F78F-164F-9CB1-EF139A99DE12}" type="slidenum">
              <a:rPr lang="en-DE" smtClean="0"/>
              <a:t>9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99429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D8A712-97FD-35BF-8BC0-941FECC026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FE606FD-EEE1-8D14-35C4-CA5D14A1E0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309E796-ADFA-9AAE-8C45-59EC539C87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781DDB-A2AA-9E13-88D6-97C031BF1D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682F4-F78F-164F-9CB1-EF139A99DE12}" type="slidenum">
              <a:rPr lang="en-DE" smtClean="0"/>
              <a:t>10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49006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C3B22B-0F53-C4F5-1BFB-002719A221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1F70737-DD54-B34E-BCA9-5829F4F24D4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18ACEFF-7E9E-9466-2ABF-BE9CFCDE8D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873885-14D3-7EE4-37DD-B2C91AF117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682F4-F78F-164F-9CB1-EF139A99DE12}" type="slidenum">
              <a:rPr lang="en-DE" smtClean="0"/>
              <a:t>11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06472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72D3E8-4C9C-4E40-1F81-D37861AE10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054F969-B1B6-3808-FB8F-1460735165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3847BFE-58B9-F16D-37BA-DADC9BE520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FCA7C1-3B45-E156-ADC1-A4693EC17B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682F4-F78F-164F-9CB1-EF139A99DE12}" type="slidenum">
              <a:rPr lang="en-DE" smtClean="0"/>
              <a:t>12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61089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2A1A4E-F66C-CC8D-17F5-6986156159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6763BEA-58DD-02C7-9B85-3926865A53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B113F3C-A2A2-D972-B3DA-49F0DAFE1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739E8-7FDD-634D-44DE-3411D04FB0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682F4-F78F-164F-9CB1-EF139A99DE12}" type="slidenum">
              <a:rPr lang="en-DE" smtClean="0"/>
              <a:t>13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33848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6D16AB-0C25-E907-A3A9-C40A86AEDC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C2DB4C2-85FF-714B-F602-68EDD8C4DC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B5DB6EC-3CC9-A9A1-FFCE-76076BA24A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C5E0C3-FC6B-0DD5-8763-6215DA747B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682F4-F78F-164F-9CB1-EF139A99DE12}" type="slidenum">
              <a:rPr lang="en-DE" smtClean="0"/>
              <a:t>14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39154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1CF7C3-DB17-5BC2-1989-D2B21ACDF6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6392672-8D3B-412B-9EE1-44EEE41C55F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B405286-CD7B-D191-1A97-F33D125493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861977-458F-6D4B-3D0F-1640BE2C28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682F4-F78F-164F-9CB1-EF139A99DE12}" type="slidenum">
              <a:rPr lang="en-DE" smtClean="0"/>
              <a:t>15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77482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5EB7B-A95F-F7E8-06C5-06BF026E4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D33831-2F85-0308-D3D7-909E4CB9E9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4CCCF-17CF-EBC9-9B5F-92111EE2A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3AD2-5586-8047-A2EB-15DFA272B97A}" type="datetimeFigureOut">
              <a:rPr lang="en-DE" smtClean="0"/>
              <a:t>3/29/24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E619F-A20F-F814-6BC4-F8D4B0B3F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13A20-2ECF-7098-ED5D-D90D1274B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647E-E8EC-124F-967D-20D1ED22341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638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9E425-54AE-C876-0B6C-7C2D1E0BF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3E3395-1468-6E4A-ECD3-140C3A74A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08AA3-2EBA-F35E-93B0-1E5ECAC85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3AD2-5586-8047-A2EB-15DFA272B97A}" type="datetimeFigureOut">
              <a:rPr lang="en-DE" smtClean="0"/>
              <a:t>3/29/24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90D98-F9E7-EC94-5A8C-C5045ABB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BDED2-EDA5-13B2-D7E3-AB940951C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647E-E8EC-124F-967D-20D1ED22341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7552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1D6619-A949-3C43-75B8-709F6B04FD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217FDD-46AB-0722-EBE8-13CD86C17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47D88-477B-425D-0EF1-9995C7958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3AD2-5586-8047-A2EB-15DFA272B97A}" type="datetimeFigureOut">
              <a:rPr lang="en-DE" smtClean="0"/>
              <a:t>3/29/24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F2CDB-D5DF-DBBF-9245-31091A8E6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412A9-374D-F6E6-A6F8-14A518B8D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647E-E8EC-124F-967D-20D1ED22341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656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1D0C1-0E8D-0860-8F8D-E66080F01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7353-4689-DE97-1672-E98155B90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0BD9D-1B51-592C-90BC-7FA7BA1BB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3AD2-5586-8047-A2EB-15DFA272B97A}" type="datetimeFigureOut">
              <a:rPr lang="en-DE" smtClean="0"/>
              <a:t>3/29/24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36277-764B-0B5C-BB65-350C40031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ECDD9-FA18-EA52-5CB7-BF4F021FD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647E-E8EC-124F-967D-20D1ED22341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587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4D32F-FD0E-4929-1EC7-190B0F76B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297DC2-B02C-2E8C-5FC2-83E2B4486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55133-2D7B-D234-E4AC-19D242A33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3AD2-5586-8047-A2EB-15DFA272B97A}" type="datetimeFigureOut">
              <a:rPr lang="en-DE" smtClean="0"/>
              <a:t>3/29/24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3972A-922C-E04C-5BA2-4670EBDAC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70600-CD65-ACD8-A199-B79C66A82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647E-E8EC-124F-967D-20D1ED22341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8156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0BCC5-2148-7972-CC58-D80859B17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5A900-7C03-87A4-7265-2D54F68E78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D56A8E-35EC-6DB1-6B86-72D7AC7729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0B0045-1C53-4426-CEC1-04A586C95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3AD2-5586-8047-A2EB-15DFA272B97A}" type="datetimeFigureOut">
              <a:rPr lang="en-DE" smtClean="0"/>
              <a:t>3/29/24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B8C9C-6B58-1E05-AA5A-FA4314D1B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318560-54C3-C588-23E1-3E3E4B162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647E-E8EC-124F-967D-20D1ED22341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8843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10EDD-FB3F-6165-3E1F-A44FD3C9D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F278A-FBDF-8A58-D895-96CCE65CA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C81C66-15AE-3F69-0B5F-F78BF6D989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9F73A4-5BFA-E334-843D-77B97B2912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9CA682-D31A-D722-981E-D1EFB3490D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A221D9-B9F2-063E-EB4E-9399862AE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3AD2-5586-8047-A2EB-15DFA272B97A}" type="datetimeFigureOut">
              <a:rPr lang="en-DE" smtClean="0"/>
              <a:t>3/29/24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8AD69C-B1B4-C877-D2BD-DC54311E7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ADFD6C-8819-C7FA-BC32-84034CA38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647E-E8EC-124F-967D-20D1ED22341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34784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960B7-DCE5-7FCA-1E8B-E124D35C9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45A12A-440A-1AA2-8484-3B10E7C9C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3AD2-5586-8047-A2EB-15DFA272B97A}" type="datetimeFigureOut">
              <a:rPr lang="en-DE" smtClean="0"/>
              <a:t>3/29/24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20C4D-7FFD-A0E7-5568-1EE69D124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04B5D3-54FE-7E7B-459C-11BA2CEBE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647E-E8EC-124F-967D-20D1ED22341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20870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325B82-4675-EFC2-AE2F-925E7DE75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3AD2-5586-8047-A2EB-15DFA272B97A}" type="datetimeFigureOut">
              <a:rPr lang="en-DE" smtClean="0"/>
              <a:t>3/29/24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F54B5B-5AC3-4823-E8E3-A5D751127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01DA73-86BF-C5E1-39C6-1D67D1882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647E-E8EC-124F-967D-20D1ED22341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07052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1092E-66BD-2B46-AAA7-6565E14E4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ACF65-28D4-E21D-9CDB-57D3BA838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43A8E4-0385-7577-F770-1CD812AA6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E1E9A-5279-C890-F3DA-7B830EF2F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3AD2-5586-8047-A2EB-15DFA272B97A}" type="datetimeFigureOut">
              <a:rPr lang="en-DE" smtClean="0"/>
              <a:t>3/29/24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C8495B-1D36-F288-8509-A2777A987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B45A64-EF75-6303-CAE0-2B914859F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647E-E8EC-124F-967D-20D1ED22341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81488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68EE7-D247-CDDA-5E8B-C07E9B7AD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09ECA-5F58-E117-CE0B-3FA86D626E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10C56C-EF55-560E-CD3F-401D5AAF3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0DC854-290C-BAD7-E251-E37C341DC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3AD2-5586-8047-A2EB-15DFA272B97A}" type="datetimeFigureOut">
              <a:rPr lang="en-DE" smtClean="0"/>
              <a:t>3/29/24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3B5C79-A349-F2E3-F139-2D331035E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CC490-1C44-3B14-11DA-9C5FE0552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647E-E8EC-124F-967D-20D1ED22341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59020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624A87-5DC9-6055-7B9C-A5D615275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50816-1A3C-29F0-8EF1-BF8D84486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28DCA-37FB-B0D8-67F7-2285193D8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DC3AD2-5586-8047-A2EB-15DFA272B97A}" type="datetimeFigureOut">
              <a:rPr lang="en-DE" smtClean="0"/>
              <a:t>3/29/24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78615-D250-09A3-572E-6730AD7CE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706CC-5CE9-1134-479F-EA0425380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87647E-E8EC-124F-967D-20D1ED22341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4278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13.pn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0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61A459-AC5D-C244-17B7-A8C3E8F32992}"/>
              </a:ext>
            </a:extLst>
          </p:cNvPr>
          <p:cNvSpPr txBox="1"/>
          <p:nvPr/>
        </p:nvSpPr>
        <p:spPr>
          <a:xfrm>
            <a:off x="2135667" y="4094764"/>
            <a:ext cx="79616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DE" sz="5600" dirty="0">
                <a:solidFill>
                  <a:schemeClr val="bg1"/>
                </a:solidFill>
                <a:latin typeface="+mj-lt"/>
                <a:cs typeface="Segoe UI" panose="020B0502040204020203" pitchFamily="34" charset="0"/>
              </a:rPr>
              <a:t>Copilot für Microsoft 365</a:t>
            </a:r>
          </a:p>
        </p:txBody>
      </p:sp>
      <p:pic>
        <p:nvPicPr>
          <p:cNvPr id="3" name="Picture 2" descr="Free download Microsoft Copilot logo in 2023 | Vector logo, Microsoft,  Vector">
            <a:extLst>
              <a:ext uri="{FF2B5EF4-FFF2-40B4-BE49-F238E27FC236}">
                <a16:creationId xmlns:a16="http://schemas.microsoft.com/office/drawing/2014/main" id="{E38DB977-40FF-B5C0-77A3-A4A14EC4EF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83" y="2415002"/>
            <a:ext cx="1517633" cy="1379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BF7455AB-DA89-5B76-3958-C89B9EF46EF1}"/>
              </a:ext>
            </a:extLst>
          </p:cNvPr>
          <p:cNvSpPr/>
          <p:nvPr/>
        </p:nvSpPr>
        <p:spPr>
          <a:xfrm>
            <a:off x="4516847" y="1145091"/>
            <a:ext cx="3200430" cy="60588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9DDDFD"/>
              </a:gs>
              <a:gs pos="74000">
                <a:srgbClr val="C7C4F4"/>
              </a:gs>
              <a:gs pos="82000">
                <a:srgbClr val="CFACE0"/>
              </a:gs>
              <a:gs pos="100000">
                <a:srgbClr val="E9B0E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14F06A-2C03-068B-7726-D52FD1845DB8}"/>
              </a:ext>
            </a:extLst>
          </p:cNvPr>
          <p:cNvSpPr txBox="1"/>
          <p:nvPr/>
        </p:nvSpPr>
        <p:spPr>
          <a:xfrm>
            <a:off x="4542816" y="1184778"/>
            <a:ext cx="3106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DE" sz="2800" dirty="0"/>
              <a:t>Pitch Deck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31A783-AC81-0D1F-3F62-E138484DEE59}"/>
              </a:ext>
            </a:extLst>
          </p:cNvPr>
          <p:cNvSpPr txBox="1"/>
          <p:nvPr/>
        </p:nvSpPr>
        <p:spPr>
          <a:xfrm>
            <a:off x="4587393" y="5087067"/>
            <a:ext cx="3017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solidFill>
                  <a:srgbClr val="B3E5FB"/>
                </a:solidFill>
              </a:rPr>
              <a:t>29. März 2024</a:t>
            </a:r>
            <a:endParaRPr lang="en-DE" sz="2800" dirty="0">
              <a:solidFill>
                <a:srgbClr val="B3E5FB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B4F408-42E7-6969-4A8A-94C45020DDF0}"/>
              </a:ext>
            </a:extLst>
          </p:cNvPr>
          <p:cNvSpPr txBox="1"/>
          <p:nvPr/>
        </p:nvSpPr>
        <p:spPr>
          <a:xfrm>
            <a:off x="1929318" y="5610287"/>
            <a:ext cx="8333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gradFill>
                  <a:gsLst>
                    <a:gs pos="0">
                      <a:srgbClr val="9DDDFD"/>
                    </a:gs>
                    <a:gs pos="74000">
                      <a:srgbClr val="C7C4F4"/>
                    </a:gs>
                    <a:gs pos="82000">
                      <a:srgbClr val="CFACE0"/>
                    </a:gs>
                    <a:gs pos="100000">
                      <a:srgbClr val="E9B0EC"/>
                    </a:gs>
                  </a:gsLst>
                  <a:lin ang="0" scaled="1"/>
                </a:gradFill>
              </a:rPr>
              <a:t>Erstellt von Patrick Feninger</a:t>
            </a:r>
            <a:endParaRPr lang="en-DE" sz="2000" dirty="0">
              <a:gradFill>
                <a:gsLst>
                  <a:gs pos="0">
                    <a:srgbClr val="9DDDFD"/>
                  </a:gs>
                  <a:gs pos="74000">
                    <a:srgbClr val="C7C4F4"/>
                  </a:gs>
                  <a:gs pos="82000">
                    <a:srgbClr val="CFACE0"/>
                  </a:gs>
                  <a:gs pos="100000">
                    <a:srgbClr val="E9B0EC"/>
                  </a:gs>
                </a:gsLst>
                <a:lin ang="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33743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02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5F1DBF4-1078-FF9A-259F-C76559994F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ircular object with a black background&#10;&#10;Description automatically generated">
            <a:extLst>
              <a:ext uri="{FF2B5EF4-FFF2-40B4-BE49-F238E27FC236}">
                <a16:creationId xmlns:a16="http://schemas.microsoft.com/office/drawing/2014/main" id="{F2DF5095-16E4-A262-28A1-10AB86B74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0272" y="3793607"/>
            <a:ext cx="432000" cy="432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99572E-4EB7-EEA8-C47E-9BF9E674BF52}"/>
              </a:ext>
            </a:extLst>
          </p:cNvPr>
          <p:cNvSpPr txBox="1"/>
          <p:nvPr/>
        </p:nvSpPr>
        <p:spPr>
          <a:xfrm>
            <a:off x="1812587" y="390552"/>
            <a:ext cx="8566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DE"/>
            </a:defPPr>
            <a:lvl1pPr algn="ctr">
              <a:defRPr sz="5600">
                <a:solidFill>
                  <a:schemeClr val="bg1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GB" sz="3200" dirty="0"/>
              <a:t>Wie </a:t>
            </a:r>
            <a:r>
              <a:rPr lang="en-GB" sz="3200" dirty="0" err="1"/>
              <a:t>können</a:t>
            </a:r>
            <a:r>
              <a:rPr lang="en-GB" sz="3200" dirty="0"/>
              <a:t> </a:t>
            </a:r>
            <a:r>
              <a:rPr lang="en-GB" sz="3200" dirty="0" err="1"/>
              <a:t>wir</a:t>
            </a:r>
            <a:r>
              <a:rPr lang="en-GB" sz="3200" dirty="0"/>
              <a:t> den Return on Investment für Copilot </a:t>
            </a:r>
            <a:r>
              <a:rPr lang="en-GB" sz="3200" dirty="0" err="1"/>
              <a:t>bestimmen</a:t>
            </a:r>
            <a:r>
              <a:rPr lang="en-GB" sz="3200" dirty="0"/>
              <a:t> und </a:t>
            </a:r>
            <a:r>
              <a:rPr lang="en-GB" sz="3200" dirty="0" err="1"/>
              <a:t>eine</a:t>
            </a:r>
            <a:r>
              <a:rPr lang="en-GB" sz="3200" dirty="0"/>
              <a:t> </a:t>
            </a:r>
            <a:r>
              <a:rPr lang="en-GB" sz="3200" dirty="0" err="1"/>
              <a:t>nachhaltige</a:t>
            </a:r>
            <a:r>
              <a:rPr lang="en-GB" sz="3200" dirty="0"/>
              <a:t> </a:t>
            </a:r>
            <a:r>
              <a:rPr lang="en-GB" sz="3200" dirty="0" err="1"/>
              <a:t>Nutzung</a:t>
            </a:r>
            <a:r>
              <a:rPr lang="en-GB" sz="3200" dirty="0"/>
              <a:t> </a:t>
            </a:r>
            <a:r>
              <a:rPr lang="en-GB" sz="3200" dirty="0" err="1"/>
              <a:t>bei</a:t>
            </a:r>
            <a:r>
              <a:rPr lang="en-GB" sz="3200" dirty="0"/>
              <a:t> &lt;UNTERNEHMEN&gt; </a:t>
            </a:r>
            <a:r>
              <a:rPr lang="en-GB" sz="3200" dirty="0" err="1"/>
              <a:t>sicherstellen</a:t>
            </a:r>
            <a:r>
              <a:rPr lang="en-GB" sz="3200" dirty="0"/>
              <a:t>?</a:t>
            </a:r>
            <a:endParaRPr lang="en-DE" sz="3200" dirty="0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1A0CA134-618F-C045-2A77-17D265683444}"/>
              </a:ext>
            </a:extLst>
          </p:cNvPr>
          <p:cNvSpPr/>
          <p:nvPr/>
        </p:nvSpPr>
        <p:spPr>
          <a:xfrm>
            <a:off x="1290536" y="3176055"/>
            <a:ext cx="9610928" cy="2564567"/>
          </a:xfrm>
          <a:prstGeom prst="roundRect">
            <a:avLst>
              <a:gd name="adj" fmla="val 5793"/>
            </a:avLst>
          </a:prstGeom>
          <a:noFill/>
          <a:ln w="25400">
            <a:solidFill>
              <a:srgbClr val="27435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F847D2-CE69-A836-955C-FE972D2B9EC1}"/>
              </a:ext>
            </a:extLst>
          </p:cNvPr>
          <p:cNvSpPr/>
          <p:nvPr/>
        </p:nvSpPr>
        <p:spPr>
          <a:xfrm>
            <a:off x="2049294" y="2771348"/>
            <a:ext cx="8073957" cy="788976"/>
          </a:xfrm>
          <a:prstGeom prst="rect">
            <a:avLst/>
          </a:prstGeom>
          <a:solidFill>
            <a:srgbClr val="0110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ACE08-F7C9-AA5B-D3BA-0D5954E0CC8F}"/>
              </a:ext>
            </a:extLst>
          </p:cNvPr>
          <p:cNvSpPr txBox="1"/>
          <p:nvPr/>
        </p:nvSpPr>
        <p:spPr>
          <a:xfrm>
            <a:off x="1929319" y="2803772"/>
            <a:ext cx="833336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DE" sz="3800" dirty="0">
                <a:gradFill>
                  <a:gsLst>
                    <a:gs pos="0">
                      <a:srgbClr val="9DDDFD"/>
                    </a:gs>
                    <a:gs pos="74000">
                      <a:srgbClr val="C7C4F4"/>
                    </a:gs>
                    <a:gs pos="82000">
                      <a:srgbClr val="CFACE0"/>
                    </a:gs>
                    <a:gs pos="100000">
                      <a:srgbClr val="E9B0EC"/>
                    </a:gs>
                  </a:gsLst>
                  <a:lin ang="0" scaled="1"/>
                </a:gradFill>
              </a:rPr>
              <a:t>Ziele definieren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B990C9-6F07-6EC0-AB2C-875A8D5A4840}"/>
              </a:ext>
            </a:extLst>
          </p:cNvPr>
          <p:cNvSpPr txBox="1"/>
          <p:nvPr/>
        </p:nvSpPr>
        <p:spPr>
          <a:xfrm>
            <a:off x="1598455" y="4466900"/>
            <a:ext cx="9018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>
                <a:solidFill>
                  <a:schemeClr val="bg1"/>
                </a:solidFill>
              </a:rPr>
              <a:t>Definiere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klar</a:t>
            </a:r>
            <a:r>
              <a:rPr lang="en-GB" sz="2000" dirty="0">
                <a:solidFill>
                  <a:schemeClr val="bg1"/>
                </a:solidFill>
              </a:rPr>
              <a:t> die </a:t>
            </a:r>
            <a:r>
              <a:rPr lang="en-GB" sz="2000" dirty="0" err="1">
                <a:solidFill>
                  <a:schemeClr val="bg1"/>
                </a:solidFill>
              </a:rPr>
              <a:t>Ziele</a:t>
            </a:r>
            <a:r>
              <a:rPr lang="en-GB" sz="2000" dirty="0">
                <a:solidFill>
                  <a:schemeClr val="bg1"/>
                </a:solidFill>
              </a:rPr>
              <a:t>, die </a:t>
            </a:r>
            <a:r>
              <a:rPr lang="en-GB" sz="2000" dirty="0" err="1">
                <a:solidFill>
                  <a:schemeClr val="bg1"/>
                </a:solidFill>
              </a:rPr>
              <a:t>mit</a:t>
            </a:r>
            <a:r>
              <a:rPr lang="en-GB" sz="2000" dirty="0">
                <a:solidFill>
                  <a:schemeClr val="bg1"/>
                </a:solidFill>
              </a:rPr>
              <a:t> Copilot </a:t>
            </a:r>
            <a:r>
              <a:rPr lang="en-GB" sz="2000" dirty="0" err="1">
                <a:solidFill>
                  <a:schemeClr val="bg1"/>
                </a:solidFill>
              </a:rPr>
              <a:t>erreichet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werden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sollen</a:t>
            </a:r>
            <a:r>
              <a:rPr lang="en-GB" sz="2000" dirty="0">
                <a:solidFill>
                  <a:schemeClr val="bg1"/>
                </a:solidFill>
              </a:rPr>
              <a:t>. </a:t>
            </a:r>
            <a:r>
              <a:rPr lang="en-GB" sz="2000" dirty="0" err="1">
                <a:solidFill>
                  <a:schemeClr val="bg1"/>
                </a:solidFill>
              </a:rPr>
              <a:t>Diese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könnten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eine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gesteigerte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Produktivität</a:t>
            </a:r>
            <a:r>
              <a:rPr lang="en-GB" sz="2000" dirty="0">
                <a:solidFill>
                  <a:schemeClr val="bg1"/>
                </a:solidFill>
              </a:rPr>
              <a:t>, </a:t>
            </a:r>
            <a:r>
              <a:rPr lang="en-GB" sz="2000" dirty="0" err="1">
                <a:solidFill>
                  <a:schemeClr val="bg1"/>
                </a:solidFill>
              </a:rPr>
              <a:t>reduzierte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Fehler</a:t>
            </a:r>
            <a:r>
              <a:rPr lang="en-GB" sz="2000" dirty="0">
                <a:solidFill>
                  <a:schemeClr val="bg1"/>
                </a:solidFill>
              </a:rPr>
              <a:t>, </a:t>
            </a:r>
            <a:r>
              <a:rPr lang="en-GB" sz="2000" dirty="0" err="1">
                <a:solidFill>
                  <a:schemeClr val="bg1"/>
                </a:solidFill>
              </a:rPr>
              <a:t>schnellere</a:t>
            </a:r>
            <a:r>
              <a:rPr lang="en-GB" sz="2000" dirty="0">
                <a:solidFill>
                  <a:schemeClr val="bg1"/>
                </a:solidFill>
              </a:rPr>
              <a:t> Code-</a:t>
            </a:r>
            <a:r>
              <a:rPr lang="en-GB" sz="2000" dirty="0" err="1">
                <a:solidFill>
                  <a:schemeClr val="bg1"/>
                </a:solidFill>
              </a:rPr>
              <a:t>Entwicklung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oder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verbesserte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Zusammenarbeit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umfassen</a:t>
            </a:r>
            <a:r>
              <a:rPr lang="en-GB" sz="2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395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02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2F48ECC-B054-9E09-A222-5B68AB4A2C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ircular chart with a number in the center&#10;&#10;Description automatically generated">
            <a:extLst>
              <a:ext uri="{FF2B5EF4-FFF2-40B4-BE49-F238E27FC236}">
                <a16:creationId xmlns:a16="http://schemas.microsoft.com/office/drawing/2014/main" id="{3135456E-5C9F-5D4D-5076-0ECE8D1E88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8200" y="3797612"/>
            <a:ext cx="432000" cy="432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15C6881-ADB7-2B25-E194-DACB92C84E28}"/>
              </a:ext>
            </a:extLst>
          </p:cNvPr>
          <p:cNvSpPr txBox="1"/>
          <p:nvPr/>
        </p:nvSpPr>
        <p:spPr>
          <a:xfrm>
            <a:off x="1812587" y="390552"/>
            <a:ext cx="8566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DE"/>
            </a:defPPr>
            <a:lvl1pPr algn="ctr">
              <a:defRPr sz="5600">
                <a:solidFill>
                  <a:schemeClr val="bg1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GB" sz="3200" dirty="0"/>
              <a:t>Wie </a:t>
            </a:r>
            <a:r>
              <a:rPr lang="en-GB" sz="3200" dirty="0" err="1"/>
              <a:t>können</a:t>
            </a:r>
            <a:r>
              <a:rPr lang="en-GB" sz="3200" dirty="0"/>
              <a:t> </a:t>
            </a:r>
            <a:r>
              <a:rPr lang="en-GB" sz="3200" dirty="0" err="1"/>
              <a:t>wir</a:t>
            </a:r>
            <a:r>
              <a:rPr lang="en-GB" sz="3200" dirty="0"/>
              <a:t> den Return on Investment für Copilot </a:t>
            </a:r>
            <a:r>
              <a:rPr lang="en-GB" sz="3200" dirty="0" err="1"/>
              <a:t>bestimmen</a:t>
            </a:r>
            <a:r>
              <a:rPr lang="en-GB" sz="3200" dirty="0"/>
              <a:t> und </a:t>
            </a:r>
            <a:r>
              <a:rPr lang="en-GB" sz="3200" dirty="0" err="1"/>
              <a:t>eine</a:t>
            </a:r>
            <a:r>
              <a:rPr lang="en-GB" sz="3200" dirty="0"/>
              <a:t> </a:t>
            </a:r>
            <a:r>
              <a:rPr lang="en-GB" sz="3200" dirty="0" err="1"/>
              <a:t>nachhaltige</a:t>
            </a:r>
            <a:r>
              <a:rPr lang="en-GB" sz="3200" dirty="0"/>
              <a:t> </a:t>
            </a:r>
            <a:r>
              <a:rPr lang="en-GB" sz="3200" dirty="0" err="1"/>
              <a:t>Nutzung</a:t>
            </a:r>
            <a:r>
              <a:rPr lang="en-GB" sz="3200" dirty="0"/>
              <a:t> </a:t>
            </a:r>
            <a:r>
              <a:rPr lang="en-GB" sz="3200" dirty="0" err="1"/>
              <a:t>bei</a:t>
            </a:r>
            <a:r>
              <a:rPr lang="en-GB" sz="3200" dirty="0"/>
              <a:t> &lt;UNTERNEHMEN&gt; </a:t>
            </a:r>
            <a:r>
              <a:rPr lang="en-GB" sz="3200" dirty="0" err="1"/>
              <a:t>sicherstellen</a:t>
            </a:r>
            <a:r>
              <a:rPr lang="en-GB" sz="3200" dirty="0"/>
              <a:t>?</a:t>
            </a:r>
            <a:endParaRPr lang="en-DE" sz="3200" dirty="0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28B307AE-0A41-12C5-45C2-6739CAF8D006}"/>
              </a:ext>
            </a:extLst>
          </p:cNvPr>
          <p:cNvSpPr/>
          <p:nvPr/>
        </p:nvSpPr>
        <p:spPr>
          <a:xfrm>
            <a:off x="1290536" y="3176055"/>
            <a:ext cx="9610928" cy="2564567"/>
          </a:xfrm>
          <a:prstGeom prst="roundRect">
            <a:avLst>
              <a:gd name="adj" fmla="val 5793"/>
            </a:avLst>
          </a:prstGeom>
          <a:noFill/>
          <a:ln w="25400">
            <a:solidFill>
              <a:srgbClr val="27435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B458A1-6D3C-F521-B6CC-76DDCE5A6CC2}"/>
              </a:ext>
            </a:extLst>
          </p:cNvPr>
          <p:cNvSpPr/>
          <p:nvPr/>
        </p:nvSpPr>
        <p:spPr>
          <a:xfrm>
            <a:off x="2049294" y="2771348"/>
            <a:ext cx="8073957" cy="788976"/>
          </a:xfrm>
          <a:prstGeom prst="rect">
            <a:avLst/>
          </a:prstGeom>
          <a:solidFill>
            <a:srgbClr val="0110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BF45F8-D4FA-B5C5-ED0D-54D8EC3E830A}"/>
              </a:ext>
            </a:extLst>
          </p:cNvPr>
          <p:cNvSpPr txBox="1"/>
          <p:nvPr/>
        </p:nvSpPr>
        <p:spPr>
          <a:xfrm>
            <a:off x="1929319" y="2803772"/>
            <a:ext cx="833336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800" dirty="0" err="1">
                <a:gradFill>
                  <a:gsLst>
                    <a:gs pos="0">
                      <a:srgbClr val="9DDDFD"/>
                    </a:gs>
                    <a:gs pos="74000">
                      <a:srgbClr val="C7C4F4"/>
                    </a:gs>
                    <a:gs pos="82000">
                      <a:srgbClr val="CFACE0"/>
                    </a:gs>
                    <a:gs pos="100000">
                      <a:srgbClr val="E9B0EC"/>
                    </a:gs>
                  </a:gsLst>
                  <a:lin ang="0" scaled="1"/>
                </a:gradFill>
              </a:rPr>
              <a:t>Festlegung</a:t>
            </a:r>
            <a:r>
              <a:rPr lang="en-GB" sz="3800" dirty="0">
                <a:gradFill>
                  <a:gsLst>
                    <a:gs pos="0">
                      <a:srgbClr val="9DDDFD"/>
                    </a:gs>
                    <a:gs pos="74000">
                      <a:srgbClr val="C7C4F4"/>
                    </a:gs>
                    <a:gs pos="82000">
                      <a:srgbClr val="CFACE0"/>
                    </a:gs>
                    <a:gs pos="100000">
                      <a:srgbClr val="E9B0EC"/>
                    </a:gs>
                  </a:gsLst>
                  <a:lin ang="0" scaled="1"/>
                </a:gradFill>
              </a:rPr>
              <a:t> von KPIs</a:t>
            </a:r>
            <a:endParaRPr lang="en-DE" sz="3800" dirty="0">
              <a:gradFill>
                <a:gsLst>
                  <a:gs pos="0">
                    <a:srgbClr val="9DDDFD"/>
                  </a:gs>
                  <a:gs pos="74000">
                    <a:srgbClr val="C7C4F4"/>
                  </a:gs>
                  <a:gs pos="82000">
                    <a:srgbClr val="CFACE0"/>
                  </a:gs>
                  <a:gs pos="100000">
                    <a:srgbClr val="E9B0EC"/>
                  </a:gs>
                </a:gsLst>
                <a:lin ang="0" scaled="1"/>
              </a:gra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1A81EE-2DA3-5C9E-B446-6BDBA59638D8}"/>
              </a:ext>
            </a:extLst>
          </p:cNvPr>
          <p:cNvSpPr txBox="1"/>
          <p:nvPr/>
        </p:nvSpPr>
        <p:spPr>
          <a:xfrm>
            <a:off x="1598455" y="4466900"/>
            <a:ext cx="9018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>
                <a:solidFill>
                  <a:schemeClr val="bg1"/>
                </a:solidFill>
              </a:rPr>
              <a:t>Identifiziere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messbare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Leistungskennzahlen</a:t>
            </a:r>
            <a:r>
              <a:rPr lang="en-GB" sz="2000" dirty="0">
                <a:solidFill>
                  <a:schemeClr val="bg1"/>
                </a:solidFill>
              </a:rPr>
              <a:t> (KPIs,) die </a:t>
            </a:r>
            <a:r>
              <a:rPr lang="en-GB" sz="2000" dirty="0" err="1">
                <a:solidFill>
                  <a:schemeClr val="bg1"/>
                </a:solidFill>
              </a:rPr>
              <a:t>mit</a:t>
            </a:r>
            <a:r>
              <a:rPr lang="en-GB" sz="2000" dirty="0">
                <a:solidFill>
                  <a:schemeClr val="bg1"/>
                </a:solidFill>
              </a:rPr>
              <a:t> den </a:t>
            </a:r>
            <a:r>
              <a:rPr lang="en-GB" sz="2000" dirty="0" err="1">
                <a:solidFill>
                  <a:schemeClr val="bg1"/>
                </a:solidFill>
              </a:rPr>
              <a:t>Zielen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übereinstimmen</a:t>
            </a:r>
            <a:r>
              <a:rPr lang="en-GB" sz="2000" dirty="0">
                <a:solidFill>
                  <a:schemeClr val="bg1"/>
                </a:solidFill>
              </a:rPr>
              <a:t>. </a:t>
            </a:r>
            <a:r>
              <a:rPr lang="en-GB" sz="2000" dirty="0" err="1">
                <a:solidFill>
                  <a:schemeClr val="bg1"/>
                </a:solidFill>
              </a:rPr>
              <a:t>Beispiele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sind</a:t>
            </a:r>
            <a:r>
              <a:rPr lang="en-GB" sz="2000" dirty="0">
                <a:solidFill>
                  <a:schemeClr val="bg1"/>
                </a:solidFill>
              </a:rPr>
              <a:t> die </a:t>
            </a:r>
            <a:r>
              <a:rPr lang="en-GB" sz="2000" dirty="0" err="1">
                <a:solidFill>
                  <a:schemeClr val="bg1"/>
                </a:solidFill>
              </a:rPr>
              <a:t>Geschwindigkeit</a:t>
            </a:r>
            <a:r>
              <a:rPr lang="en-GB" sz="2000" dirty="0">
                <a:solidFill>
                  <a:schemeClr val="bg1"/>
                </a:solidFill>
              </a:rPr>
              <a:t> der Code-</a:t>
            </a:r>
            <a:r>
              <a:rPr lang="en-GB" sz="2000" dirty="0" err="1">
                <a:solidFill>
                  <a:schemeClr val="bg1"/>
                </a:solidFill>
              </a:rPr>
              <a:t>Entwicklung</a:t>
            </a:r>
            <a:r>
              <a:rPr lang="en-GB" sz="2000" dirty="0">
                <a:solidFill>
                  <a:schemeClr val="bg1"/>
                </a:solidFill>
              </a:rPr>
              <a:t>, </a:t>
            </a:r>
            <a:r>
              <a:rPr lang="en-GB" sz="2000" dirty="0" err="1">
                <a:solidFill>
                  <a:schemeClr val="bg1"/>
                </a:solidFill>
              </a:rPr>
              <a:t>Verbesserungen</a:t>
            </a:r>
            <a:r>
              <a:rPr lang="en-GB" sz="2000" dirty="0">
                <a:solidFill>
                  <a:schemeClr val="bg1"/>
                </a:solidFill>
              </a:rPr>
              <a:t> der Code-</a:t>
            </a:r>
            <a:r>
              <a:rPr lang="en-GB" sz="2000" dirty="0" err="1">
                <a:solidFill>
                  <a:schemeClr val="bg1"/>
                </a:solidFill>
              </a:rPr>
              <a:t>Qualität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oder</a:t>
            </a:r>
            <a:r>
              <a:rPr lang="en-GB" sz="2000" dirty="0">
                <a:solidFill>
                  <a:schemeClr val="bg1"/>
                </a:solidFill>
              </a:rPr>
              <a:t> die </a:t>
            </a:r>
            <a:r>
              <a:rPr lang="en-GB" sz="2000" dirty="0" err="1">
                <a:solidFill>
                  <a:schemeClr val="bg1"/>
                </a:solidFill>
              </a:rPr>
              <a:t>Verringerung</a:t>
            </a:r>
            <a:r>
              <a:rPr lang="en-GB" sz="2000" dirty="0">
                <a:solidFill>
                  <a:schemeClr val="bg1"/>
                </a:solidFill>
              </a:rPr>
              <a:t> der Debugging-Zeit.</a:t>
            </a:r>
          </a:p>
        </p:txBody>
      </p:sp>
    </p:spTree>
    <p:extLst>
      <p:ext uri="{BB962C8B-B14F-4D97-AF65-F5344CB8AC3E}">
        <p14:creationId xmlns:p14="http://schemas.microsoft.com/office/powerpoint/2010/main" val="158257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02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E16E35F-1BAF-7294-25C6-3B7E2D80B9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graph with different colored squares&#10;&#10;Description automatically generated with medium confidence">
            <a:extLst>
              <a:ext uri="{FF2B5EF4-FFF2-40B4-BE49-F238E27FC236}">
                <a16:creationId xmlns:a16="http://schemas.microsoft.com/office/drawing/2014/main" id="{9FD58B2E-BF8E-699E-F473-6F14A3F33C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1833" y="3797304"/>
            <a:ext cx="471600" cy="43261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B21D614-F334-6C2A-59B9-AC82276F6808}"/>
              </a:ext>
            </a:extLst>
          </p:cNvPr>
          <p:cNvSpPr txBox="1"/>
          <p:nvPr/>
        </p:nvSpPr>
        <p:spPr>
          <a:xfrm>
            <a:off x="1812587" y="390552"/>
            <a:ext cx="8566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DE"/>
            </a:defPPr>
            <a:lvl1pPr algn="ctr">
              <a:defRPr sz="5600">
                <a:solidFill>
                  <a:schemeClr val="bg1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GB" sz="3200" dirty="0"/>
              <a:t>Wie </a:t>
            </a:r>
            <a:r>
              <a:rPr lang="en-GB" sz="3200" dirty="0" err="1"/>
              <a:t>können</a:t>
            </a:r>
            <a:r>
              <a:rPr lang="en-GB" sz="3200" dirty="0"/>
              <a:t> </a:t>
            </a:r>
            <a:r>
              <a:rPr lang="en-GB" sz="3200" dirty="0" err="1"/>
              <a:t>wir</a:t>
            </a:r>
            <a:r>
              <a:rPr lang="en-GB" sz="3200" dirty="0"/>
              <a:t> den Return on Investment für Copilot </a:t>
            </a:r>
            <a:r>
              <a:rPr lang="en-GB" sz="3200" dirty="0" err="1"/>
              <a:t>bestimmen</a:t>
            </a:r>
            <a:r>
              <a:rPr lang="en-GB" sz="3200" dirty="0"/>
              <a:t> und </a:t>
            </a:r>
            <a:r>
              <a:rPr lang="en-GB" sz="3200" dirty="0" err="1"/>
              <a:t>eine</a:t>
            </a:r>
            <a:r>
              <a:rPr lang="en-GB" sz="3200" dirty="0"/>
              <a:t> </a:t>
            </a:r>
            <a:r>
              <a:rPr lang="en-GB" sz="3200" dirty="0" err="1"/>
              <a:t>nachhaltige</a:t>
            </a:r>
            <a:r>
              <a:rPr lang="en-GB" sz="3200" dirty="0"/>
              <a:t> </a:t>
            </a:r>
            <a:r>
              <a:rPr lang="en-GB" sz="3200" dirty="0" err="1"/>
              <a:t>Nutzung</a:t>
            </a:r>
            <a:r>
              <a:rPr lang="en-GB" sz="3200" dirty="0"/>
              <a:t> </a:t>
            </a:r>
            <a:r>
              <a:rPr lang="en-GB" sz="3200" dirty="0" err="1"/>
              <a:t>bei</a:t>
            </a:r>
            <a:r>
              <a:rPr lang="en-GB" sz="3200" dirty="0"/>
              <a:t> &lt;UNTERNEHMEN&gt; </a:t>
            </a:r>
            <a:r>
              <a:rPr lang="en-GB" sz="3200" dirty="0" err="1"/>
              <a:t>sicherstellen</a:t>
            </a:r>
            <a:r>
              <a:rPr lang="en-GB" sz="3200" dirty="0"/>
              <a:t>?</a:t>
            </a:r>
            <a:endParaRPr lang="en-DE" sz="3200" dirty="0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687F3CB2-DA96-C864-461E-609400B1CAA4}"/>
              </a:ext>
            </a:extLst>
          </p:cNvPr>
          <p:cNvSpPr/>
          <p:nvPr/>
        </p:nvSpPr>
        <p:spPr>
          <a:xfrm>
            <a:off x="1290536" y="3176055"/>
            <a:ext cx="9610928" cy="2564567"/>
          </a:xfrm>
          <a:prstGeom prst="roundRect">
            <a:avLst>
              <a:gd name="adj" fmla="val 5793"/>
            </a:avLst>
          </a:prstGeom>
          <a:noFill/>
          <a:ln w="25400">
            <a:solidFill>
              <a:srgbClr val="27435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B80DA7-D3CD-1006-175E-75FEE6614E88}"/>
              </a:ext>
            </a:extLst>
          </p:cNvPr>
          <p:cNvSpPr/>
          <p:nvPr/>
        </p:nvSpPr>
        <p:spPr>
          <a:xfrm>
            <a:off x="2049294" y="2771348"/>
            <a:ext cx="8073957" cy="788976"/>
          </a:xfrm>
          <a:prstGeom prst="rect">
            <a:avLst/>
          </a:prstGeom>
          <a:solidFill>
            <a:srgbClr val="0110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90B3D7-194D-95FE-AD95-65F0628A6527}"/>
              </a:ext>
            </a:extLst>
          </p:cNvPr>
          <p:cNvSpPr txBox="1"/>
          <p:nvPr/>
        </p:nvSpPr>
        <p:spPr>
          <a:xfrm>
            <a:off x="1929319" y="2803772"/>
            <a:ext cx="833336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DE" sz="3800" dirty="0">
                <a:gradFill>
                  <a:gsLst>
                    <a:gs pos="0">
                      <a:srgbClr val="9DDDFD"/>
                    </a:gs>
                    <a:gs pos="74000">
                      <a:srgbClr val="C7C4F4"/>
                    </a:gs>
                    <a:gs pos="82000">
                      <a:srgbClr val="CFACE0"/>
                    </a:gs>
                    <a:gs pos="100000">
                      <a:srgbClr val="E9B0EC"/>
                    </a:gs>
                  </a:gsLst>
                  <a:lin ang="0" scaled="1"/>
                </a:gradFill>
              </a:rPr>
              <a:t>Ausgangsbewertung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180EDC-BC9F-7B2E-488A-B213C9E8C7D8}"/>
              </a:ext>
            </a:extLst>
          </p:cNvPr>
          <p:cNvSpPr txBox="1"/>
          <p:nvPr/>
        </p:nvSpPr>
        <p:spPr>
          <a:xfrm>
            <a:off x="1598455" y="4466900"/>
            <a:ext cx="9018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DE"/>
            </a:defPPr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Führe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</a:t>
            </a:r>
            <a:r>
              <a:rPr lang="en-GB" dirty="0" err="1"/>
              <a:t>Ausgangsbewertung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, um den </a:t>
            </a:r>
            <a:r>
              <a:rPr lang="en-GB" dirty="0" err="1"/>
              <a:t>aktuellen</a:t>
            </a:r>
            <a:r>
              <a:rPr lang="en-GB" dirty="0"/>
              <a:t> Stand </a:t>
            </a:r>
            <a:r>
              <a:rPr lang="en-GB" dirty="0" err="1"/>
              <a:t>vor</a:t>
            </a:r>
            <a:r>
              <a:rPr lang="en-GB" dirty="0"/>
              <a:t> der Copilot-</a:t>
            </a:r>
            <a:r>
              <a:rPr lang="en-GB" dirty="0" err="1"/>
              <a:t>Implementierung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verstehen. Messe die </a:t>
            </a:r>
            <a:r>
              <a:rPr lang="en-GB" dirty="0" err="1"/>
              <a:t>bestehenden</a:t>
            </a:r>
            <a:r>
              <a:rPr lang="en-GB" dirty="0"/>
              <a:t> KPIs, um </a:t>
            </a:r>
            <a:r>
              <a:rPr lang="en-GB" dirty="0" err="1"/>
              <a:t>einen</a:t>
            </a:r>
            <a:r>
              <a:rPr lang="en-GB" dirty="0"/>
              <a:t> </a:t>
            </a:r>
            <a:r>
              <a:rPr lang="en-GB" dirty="0" err="1"/>
              <a:t>Ausgangspunkt</a:t>
            </a:r>
            <a:r>
              <a:rPr lang="en-GB" dirty="0"/>
              <a:t> für den </a:t>
            </a:r>
            <a:r>
              <a:rPr lang="en-GB" dirty="0" err="1"/>
              <a:t>Vergleich</a:t>
            </a:r>
            <a:r>
              <a:rPr lang="en-GB" dirty="0"/>
              <a:t> </a:t>
            </a:r>
            <a:r>
              <a:rPr lang="en-GB" dirty="0" err="1"/>
              <a:t>festzulegen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929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02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5A6A40A-485A-61FD-C7C0-B79EEC946A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ack airplane in a circle&#10;&#10;Description automatically generated">
            <a:extLst>
              <a:ext uri="{FF2B5EF4-FFF2-40B4-BE49-F238E27FC236}">
                <a16:creationId xmlns:a16="http://schemas.microsoft.com/office/drawing/2014/main" id="{5D342453-C083-C162-0A20-0FE2B861D0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1633" y="3797612"/>
            <a:ext cx="432000" cy="432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BFAA2C8-8CE7-8601-7A90-CD6BD1F9D604}"/>
              </a:ext>
            </a:extLst>
          </p:cNvPr>
          <p:cNvSpPr txBox="1"/>
          <p:nvPr/>
        </p:nvSpPr>
        <p:spPr>
          <a:xfrm>
            <a:off x="1812587" y="390552"/>
            <a:ext cx="8566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DE"/>
            </a:defPPr>
            <a:lvl1pPr algn="ctr">
              <a:defRPr sz="5600">
                <a:solidFill>
                  <a:schemeClr val="bg1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GB" sz="3200" dirty="0"/>
              <a:t>Wie </a:t>
            </a:r>
            <a:r>
              <a:rPr lang="en-GB" sz="3200" dirty="0" err="1"/>
              <a:t>können</a:t>
            </a:r>
            <a:r>
              <a:rPr lang="en-GB" sz="3200" dirty="0"/>
              <a:t> </a:t>
            </a:r>
            <a:r>
              <a:rPr lang="en-GB" sz="3200" dirty="0" err="1"/>
              <a:t>wir</a:t>
            </a:r>
            <a:r>
              <a:rPr lang="en-GB" sz="3200" dirty="0"/>
              <a:t> den Return on Investment für Copilot </a:t>
            </a:r>
            <a:r>
              <a:rPr lang="en-GB" sz="3200" dirty="0" err="1"/>
              <a:t>bestimmen</a:t>
            </a:r>
            <a:r>
              <a:rPr lang="en-GB" sz="3200" dirty="0"/>
              <a:t> und </a:t>
            </a:r>
            <a:r>
              <a:rPr lang="en-GB" sz="3200" dirty="0" err="1"/>
              <a:t>eine</a:t>
            </a:r>
            <a:r>
              <a:rPr lang="en-GB" sz="3200" dirty="0"/>
              <a:t> </a:t>
            </a:r>
            <a:r>
              <a:rPr lang="en-GB" sz="3200" dirty="0" err="1"/>
              <a:t>nachhaltige</a:t>
            </a:r>
            <a:r>
              <a:rPr lang="en-GB" sz="3200" dirty="0"/>
              <a:t> </a:t>
            </a:r>
            <a:r>
              <a:rPr lang="en-GB" sz="3200" dirty="0" err="1"/>
              <a:t>Nutzung</a:t>
            </a:r>
            <a:r>
              <a:rPr lang="en-GB" sz="3200" dirty="0"/>
              <a:t> </a:t>
            </a:r>
            <a:r>
              <a:rPr lang="en-GB" sz="3200" dirty="0" err="1"/>
              <a:t>bei</a:t>
            </a:r>
            <a:r>
              <a:rPr lang="en-GB" sz="3200" dirty="0"/>
              <a:t> &lt;UNTERNEHMEN&gt; </a:t>
            </a:r>
            <a:r>
              <a:rPr lang="en-GB" sz="3200" dirty="0" err="1"/>
              <a:t>sicherstellen</a:t>
            </a:r>
            <a:r>
              <a:rPr lang="en-GB" sz="3200" dirty="0"/>
              <a:t>?</a:t>
            </a:r>
            <a:endParaRPr lang="en-DE" sz="3200" dirty="0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6E7F5442-B082-688A-62A2-7C0B2F410D4F}"/>
              </a:ext>
            </a:extLst>
          </p:cNvPr>
          <p:cNvSpPr/>
          <p:nvPr/>
        </p:nvSpPr>
        <p:spPr>
          <a:xfrm>
            <a:off x="1290536" y="3176055"/>
            <a:ext cx="9610928" cy="2564567"/>
          </a:xfrm>
          <a:prstGeom prst="roundRect">
            <a:avLst>
              <a:gd name="adj" fmla="val 5793"/>
            </a:avLst>
          </a:prstGeom>
          <a:noFill/>
          <a:ln w="25400">
            <a:solidFill>
              <a:srgbClr val="27435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982374-0F35-3AA7-848F-645D49F7FD34}"/>
              </a:ext>
            </a:extLst>
          </p:cNvPr>
          <p:cNvSpPr/>
          <p:nvPr/>
        </p:nvSpPr>
        <p:spPr>
          <a:xfrm>
            <a:off x="2049294" y="2771348"/>
            <a:ext cx="8073957" cy="788976"/>
          </a:xfrm>
          <a:prstGeom prst="rect">
            <a:avLst/>
          </a:prstGeom>
          <a:solidFill>
            <a:srgbClr val="0110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B1E30C-7368-2B14-CD78-4B82602C19D1}"/>
              </a:ext>
            </a:extLst>
          </p:cNvPr>
          <p:cNvSpPr txBox="1"/>
          <p:nvPr/>
        </p:nvSpPr>
        <p:spPr>
          <a:xfrm>
            <a:off x="1929319" y="2803772"/>
            <a:ext cx="833336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DE" sz="3800" dirty="0">
                <a:gradFill>
                  <a:gsLst>
                    <a:gs pos="0">
                      <a:srgbClr val="9DDDFD"/>
                    </a:gs>
                    <a:gs pos="74000">
                      <a:srgbClr val="C7C4F4"/>
                    </a:gs>
                    <a:gs pos="82000">
                      <a:srgbClr val="CFACE0"/>
                    </a:gs>
                    <a:gs pos="100000">
                      <a:srgbClr val="E9B0EC"/>
                    </a:gs>
                  </a:gsLst>
                  <a:lin ang="0" scaled="1"/>
                </a:gradFill>
              </a:rPr>
              <a:t>Pilotprogram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D0A071-0C42-D9B2-662F-D7551CA1D5B2}"/>
              </a:ext>
            </a:extLst>
          </p:cNvPr>
          <p:cNvSpPr txBox="1"/>
          <p:nvPr/>
        </p:nvSpPr>
        <p:spPr>
          <a:xfrm>
            <a:off x="1598455" y="4466900"/>
            <a:ext cx="9018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DE"/>
            </a:defPPr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Implementiere</a:t>
            </a:r>
            <a:r>
              <a:rPr lang="en-GB" dirty="0"/>
              <a:t> Copilot in </a:t>
            </a:r>
            <a:r>
              <a:rPr lang="en-GB" dirty="0" err="1"/>
              <a:t>einer</a:t>
            </a:r>
            <a:r>
              <a:rPr lang="en-GB" dirty="0"/>
              <a:t> </a:t>
            </a:r>
            <a:r>
              <a:rPr lang="en-GB" dirty="0" err="1"/>
              <a:t>kontrollierten</a:t>
            </a:r>
            <a:r>
              <a:rPr lang="en-GB" dirty="0"/>
              <a:t> </a:t>
            </a:r>
            <a:r>
              <a:rPr lang="en-GB" dirty="0" err="1"/>
              <a:t>Umgebung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</a:t>
            </a:r>
            <a:r>
              <a:rPr lang="en-GB" dirty="0" err="1"/>
              <a:t>Pilotprogramm</a:t>
            </a:r>
            <a:r>
              <a:rPr lang="en-GB" dirty="0"/>
              <a:t>. </a:t>
            </a:r>
            <a:r>
              <a:rPr lang="en-GB" dirty="0" err="1"/>
              <a:t>Sammle</a:t>
            </a:r>
            <a:r>
              <a:rPr lang="en-GB" dirty="0"/>
              <a:t> Feedback von </a:t>
            </a:r>
            <a:r>
              <a:rPr lang="en-GB" dirty="0" err="1"/>
              <a:t>einer</a:t>
            </a:r>
            <a:r>
              <a:rPr lang="en-GB" dirty="0"/>
              <a:t> </a:t>
            </a:r>
            <a:r>
              <a:rPr lang="en-GB" dirty="0" err="1"/>
              <a:t>Teilmenge</a:t>
            </a:r>
            <a:r>
              <a:rPr lang="en-GB" dirty="0"/>
              <a:t> der </a:t>
            </a:r>
            <a:r>
              <a:rPr lang="en-GB" dirty="0" err="1"/>
              <a:t>Teilnehmenden</a:t>
            </a:r>
            <a:r>
              <a:rPr lang="en-GB" dirty="0"/>
              <a:t>, um </a:t>
            </a:r>
            <a:r>
              <a:rPr lang="en-GB" dirty="0" err="1"/>
              <a:t>Stärken</a:t>
            </a:r>
            <a:r>
              <a:rPr lang="en-GB" dirty="0"/>
              <a:t>, </a:t>
            </a:r>
            <a:r>
              <a:rPr lang="en-GB" dirty="0" err="1"/>
              <a:t>Schwächen</a:t>
            </a:r>
            <a:r>
              <a:rPr lang="en-GB" dirty="0"/>
              <a:t> und </a:t>
            </a:r>
            <a:r>
              <a:rPr lang="en-GB" dirty="0" err="1"/>
              <a:t>Verbesserungsmöglichkeiten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identifizieren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01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02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8F3E0C2-92E0-7598-A38C-1E816660F3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9479413-793C-1B01-1150-A24D56AAE8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6272" y="3777936"/>
            <a:ext cx="360000" cy="432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1B1D80-35E3-77ED-4EC0-D5E0536B5CE0}"/>
              </a:ext>
            </a:extLst>
          </p:cNvPr>
          <p:cNvSpPr txBox="1"/>
          <p:nvPr/>
        </p:nvSpPr>
        <p:spPr>
          <a:xfrm>
            <a:off x="1812587" y="390552"/>
            <a:ext cx="8566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DE"/>
            </a:defPPr>
            <a:lvl1pPr algn="ctr">
              <a:defRPr sz="5600">
                <a:solidFill>
                  <a:schemeClr val="bg1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GB" sz="3200" dirty="0"/>
              <a:t>Wie </a:t>
            </a:r>
            <a:r>
              <a:rPr lang="en-GB" sz="3200" dirty="0" err="1"/>
              <a:t>können</a:t>
            </a:r>
            <a:r>
              <a:rPr lang="en-GB" sz="3200" dirty="0"/>
              <a:t> </a:t>
            </a:r>
            <a:r>
              <a:rPr lang="en-GB" sz="3200" dirty="0" err="1"/>
              <a:t>wir</a:t>
            </a:r>
            <a:r>
              <a:rPr lang="en-GB" sz="3200" dirty="0"/>
              <a:t> den Return on Investment für Copilot </a:t>
            </a:r>
            <a:r>
              <a:rPr lang="en-GB" sz="3200" dirty="0" err="1"/>
              <a:t>bestimmen</a:t>
            </a:r>
            <a:r>
              <a:rPr lang="en-GB" sz="3200" dirty="0"/>
              <a:t> und </a:t>
            </a:r>
            <a:r>
              <a:rPr lang="en-GB" sz="3200" dirty="0" err="1"/>
              <a:t>eine</a:t>
            </a:r>
            <a:r>
              <a:rPr lang="en-GB" sz="3200" dirty="0"/>
              <a:t> </a:t>
            </a:r>
            <a:r>
              <a:rPr lang="en-GB" sz="3200" dirty="0" err="1"/>
              <a:t>nachhaltige</a:t>
            </a:r>
            <a:r>
              <a:rPr lang="en-GB" sz="3200" dirty="0"/>
              <a:t> </a:t>
            </a:r>
            <a:r>
              <a:rPr lang="en-GB" sz="3200" dirty="0" err="1"/>
              <a:t>Nutzung</a:t>
            </a:r>
            <a:r>
              <a:rPr lang="en-GB" sz="3200" dirty="0"/>
              <a:t> </a:t>
            </a:r>
            <a:r>
              <a:rPr lang="en-GB" sz="3200" dirty="0" err="1"/>
              <a:t>bei</a:t>
            </a:r>
            <a:r>
              <a:rPr lang="en-GB" sz="3200" dirty="0"/>
              <a:t> &lt;UNTERNEHMEN&gt; </a:t>
            </a:r>
            <a:r>
              <a:rPr lang="en-GB" sz="3200" dirty="0" err="1"/>
              <a:t>sicherstellen</a:t>
            </a:r>
            <a:r>
              <a:rPr lang="en-GB" sz="3200" dirty="0"/>
              <a:t>?</a:t>
            </a:r>
            <a:endParaRPr lang="en-DE" sz="3200" dirty="0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0AAB23E0-34BE-A482-735B-C07952B6C1AB}"/>
              </a:ext>
            </a:extLst>
          </p:cNvPr>
          <p:cNvSpPr/>
          <p:nvPr/>
        </p:nvSpPr>
        <p:spPr>
          <a:xfrm>
            <a:off x="1290536" y="3176055"/>
            <a:ext cx="9610928" cy="2564567"/>
          </a:xfrm>
          <a:prstGeom prst="roundRect">
            <a:avLst>
              <a:gd name="adj" fmla="val 5793"/>
            </a:avLst>
          </a:prstGeom>
          <a:noFill/>
          <a:ln w="25400">
            <a:solidFill>
              <a:srgbClr val="27435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6318F5-54FD-477E-34DB-D1E11DB6BB97}"/>
              </a:ext>
            </a:extLst>
          </p:cNvPr>
          <p:cNvSpPr/>
          <p:nvPr/>
        </p:nvSpPr>
        <p:spPr>
          <a:xfrm>
            <a:off x="2049294" y="2771348"/>
            <a:ext cx="8073957" cy="788976"/>
          </a:xfrm>
          <a:prstGeom prst="rect">
            <a:avLst/>
          </a:prstGeom>
          <a:solidFill>
            <a:srgbClr val="0110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6A918C-1ACF-E39F-0D29-30FC8981D950}"/>
              </a:ext>
            </a:extLst>
          </p:cNvPr>
          <p:cNvSpPr txBox="1"/>
          <p:nvPr/>
        </p:nvSpPr>
        <p:spPr>
          <a:xfrm>
            <a:off x="1929319" y="2803772"/>
            <a:ext cx="833336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DE" sz="3800" dirty="0">
                <a:gradFill>
                  <a:gsLst>
                    <a:gs pos="0">
                      <a:srgbClr val="9DDDFD"/>
                    </a:gs>
                    <a:gs pos="74000">
                      <a:srgbClr val="C7C4F4"/>
                    </a:gs>
                    <a:gs pos="82000">
                      <a:srgbClr val="CFACE0"/>
                    </a:gs>
                    <a:gs pos="100000">
                      <a:srgbClr val="E9B0EC"/>
                    </a:gs>
                  </a:gsLst>
                  <a:lin ang="0" scaled="1"/>
                </a:gradFill>
              </a:rPr>
              <a:t>Auswirkung messen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AFC28A-4AA1-A5F5-CFDD-CB266DAE880A}"/>
              </a:ext>
            </a:extLst>
          </p:cNvPr>
          <p:cNvSpPr txBox="1"/>
          <p:nvPr/>
        </p:nvSpPr>
        <p:spPr>
          <a:xfrm>
            <a:off x="1598455" y="4466900"/>
            <a:ext cx="9018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DE"/>
            </a:defPPr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Analysiere</a:t>
            </a:r>
            <a:r>
              <a:rPr lang="en-GB" dirty="0"/>
              <a:t> die </a:t>
            </a:r>
            <a:r>
              <a:rPr lang="en-GB" dirty="0" err="1"/>
              <a:t>Auswirkungen</a:t>
            </a:r>
            <a:r>
              <a:rPr lang="en-GB" dirty="0"/>
              <a:t> des </a:t>
            </a:r>
            <a:r>
              <a:rPr lang="en-GB" dirty="0" err="1"/>
              <a:t>Pilotprogramms</a:t>
            </a:r>
            <a:r>
              <a:rPr lang="en-GB" dirty="0"/>
              <a:t> auf die </a:t>
            </a:r>
            <a:r>
              <a:rPr lang="en-GB" dirty="0" err="1"/>
              <a:t>festgelegten</a:t>
            </a:r>
            <a:r>
              <a:rPr lang="en-GB" dirty="0"/>
              <a:t> KPIs. </a:t>
            </a:r>
            <a:r>
              <a:rPr lang="en-GB" dirty="0" err="1"/>
              <a:t>Vergleiche</a:t>
            </a:r>
            <a:r>
              <a:rPr lang="en-GB" dirty="0"/>
              <a:t> die </a:t>
            </a:r>
            <a:r>
              <a:rPr lang="en-GB" dirty="0" err="1"/>
              <a:t>Leistung</a:t>
            </a:r>
            <a:r>
              <a:rPr lang="en-GB" dirty="0"/>
              <a:t> </a:t>
            </a:r>
            <a:r>
              <a:rPr lang="en-GB" dirty="0" err="1"/>
              <a:t>nach</a:t>
            </a:r>
            <a:r>
              <a:rPr lang="en-GB" dirty="0"/>
              <a:t> der </a:t>
            </a:r>
            <a:r>
              <a:rPr lang="en-GB" dirty="0" err="1"/>
              <a:t>Implementierung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der </a:t>
            </a:r>
            <a:r>
              <a:rPr lang="en-GB" dirty="0" err="1"/>
              <a:t>Ausgangsbewertung</a:t>
            </a:r>
            <a:r>
              <a:rPr lang="en-GB" dirty="0"/>
              <a:t>, um die </a:t>
            </a:r>
            <a:r>
              <a:rPr lang="en-GB" dirty="0" err="1"/>
              <a:t>Vorteile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quantifizieren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7812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02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67E5D92-8711-EE97-735A-41F14C76D8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purple background with black lines&#10;&#10;Description automatically generated">
            <a:extLst>
              <a:ext uri="{FF2B5EF4-FFF2-40B4-BE49-F238E27FC236}">
                <a16:creationId xmlns:a16="http://schemas.microsoft.com/office/drawing/2014/main" id="{481459AD-8DD8-FD1A-F388-D9CBDA9568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3633" y="3777936"/>
            <a:ext cx="648000" cy="432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98EB7C3-DB56-AA2D-B57E-171116701FA5}"/>
              </a:ext>
            </a:extLst>
          </p:cNvPr>
          <p:cNvSpPr txBox="1"/>
          <p:nvPr/>
        </p:nvSpPr>
        <p:spPr>
          <a:xfrm>
            <a:off x="1812587" y="390552"/>
            <a:ext cx="8566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DE"/>
            </a:defPPr>
            <a:lvl1pPr algn="ctr">
              <a:defRPr sz="5600">
                <a:solidFill>
                  <a:schemeClr val="bg1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GB" sz="3200" dirty="0"/>
              <a:t>Wie </a:t>
            </a:r>
            <a:r>
              <a:rPr lang="en-GB" sz="3200" dirty="0" err="1"/>
              <a:t>können</a:t>
            </a:r>
            <a:r>
              <a:rPr lang="en-GB" sz="3200" dirty="0"/>
              <a:t> </a:t>
            </a:r>
            <a:r>
              <a:rPr lang="en-GB" sz="3200" dirty="0" err="1"/>
              <a:t>wir</a:t>
            </a:r>
            <a:r>
              <a:rPr lang="en-GB" sz="3200" dirty="0"/>
              <a:t> den Return on Investment für Copilot </a:t>
            </a:r>
            <a:r>
              <a:rPr lang="en-GB" sz="3200" dirty="0" err="1"/>
              <a:t>bestimmen</a:t>
            </a:r>
            <a:r>
              <a:rPr lang="en-GB" sz="3200" dirty="0"/>
              <a:t> und </a:t>
            </a:r>
            <a:r>
              <a:rPr lang="en-GB" sz="3200" dirty="0" err="1"/>
              <a:t>eine</a:t>
            </a:r>
            <a:r>
              <a:rPr lang="en-GB" sz="3200" dirty="0"/>
              <a:t> </a:t>
            </a:r>
            <a:r>
              <a:rPr lang="en-GB" sz="3200" dirty="0" err="1"/>
              <a:t>nachhaltige</a:t>
            </a:r>
            <a:r>
              <a:rPr lang="en-GB" sz="3200" dirty="0"/>
              <a:t> </a:t>
            </a:r>
            <a:r>
              <a:rPr lang="en-GB" sz="3200" dirty="0" err="1"/>
              <a:t>Nutzung</a:t>
            </a:r>
            <a:r>
              <a:rPr lang="en-GB" sz="3200" dirty="0"/>
              <a:t> </a:t>
            </a:r>
            <a:r>
              <a:rPr lang="en-GB" sz="3200" dirty="0" err="1"/>
              <a:t>bei</a:t>
            </a:r>
            <a:r>
              <a:rPr lang="en-GB" sz="3200" dirty="0"/>
              <a:t> &lt;UNTERNEHMEN&gt; </a:t>
            </a:r>
            <a:r>
              <a:rPr lang="en-GB" sz="3200" dirty="0" err="1"/>
              <a:t>sicherstellen</a:t>
            </a:r>
            <a:r>
              <a:rPr lang="en-GB" sz="3200" dirty="0"/>
              <a:t>?</a:t>
            </a:r>
            <a:endParaRPr lang="en-DE" sz="3200" dirty="0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C805BCA0-B230-0DD8-6672-8BA2177592AD}"/>
              </a:ext>
            </a:extLst>
          </p:cNvPr>
          <p:cNvSpPr/>
          <p:nvPr/>
        </p:nvSpPr>
        <p:spPr>
          <a:xfrm>
            <a:off x="1290536" y="3176055"/>
            <a:ext cx="9610928" cy="2564567"/>
          </a:xfrm>
          <a:prstGeom prst="roundRect">
            <a:avLst>
              <a:gd name="adj" fmla="val 5793"/>
            </a:avLst>
          </a:prstGeom>
          <a:noFill/>
          <a:ln w="25400">
            <a:solidFill>
              <a:srgbClr val="27435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146BAD-475C-5C4E-B9C1-614C166B2150}"/>
              </a:ext>
            </a:extLst>
          </p:cNvPr>
          <p:cNvSpPr/>
          <p:nvPr/>
        </p:nvSpPr>
        <p:spPr>
          <a:xfrm>
            <a:off x="2049294" y="2771348"/>
            <a:ext cx="8073957" cy="788976"/>
          </a:xfrm>
          <a:prstGeom prst="rect">
            <a:avLst/>
          </a:prstGeom>
          <a:solidFill>
            <a:srgbClr val="0110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672DE4-EBAE-60C4-11AC-B165A2737EF7}"/>
              </a:ext>
            </a:extLst>
          </p:cNvPr>
          <p:cNvSpPr txBox="1"/>
          <p:nvPr/>
        </p:nvSpPr>
        <p:spPr>
          <a:xfrm>
            <a:off x="1929319" y="2803772"/>
            <a:ext cx="833336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DE" sz="3800" dirty="0">
                <a:gradFill>
                  <a:gsLst>
                    <a:gs pos="0">
                      <a:srgbClr val="9DDDFD"/>
                    </a:gs>
                    <a:gs pos="74000">
                      <a:srgbClr val="C7C4F4"/>
                    </a:gs>
                    <a:gs pos="82000">
                      <a:srgbClr val="CFACE0"/>
                    </a:gs>
                    <a:gs pos="100000">
                      <a:srgbClr val="E9B0EC"/>
                    </a:gs>
                  </a:gsLst>
                  <a:lin ang="0" scaled="1"/>
                </a:gradFill>
              </a:rPr>
              <a:t>Kosten-Nutzen Analyse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66EF9D-95B7-221F-FC56-797354F194C6}"/>
              </a:ext>
            </a:extLst>
          </p:cNvPr>
          <p:cNvSpPr txBox="1"/>
          <p:nvPr/>
        </p:nvSpPr>
        <p:spPr>
          <a:xfrm>
            <a:off x="1598455" y="4466900"/>
            <a:ext cx="9018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DE"/>
            </a:defPPr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Bewerte</a:t>
            </a:r>
            <a:r>
              <a:rPr lang="en-GB" dirty="0"/>
              <a:t> die </a:t>
            </a:r>
            <a:r>
              <a:rPr lang="en-GB" dirty="0" err="1"/>
              <a:t>mit</a:t>
            </a:r>
            <a:r>
              <a:rPr lang="en-GB" dirty="0"/>
              <a:t> der Copilot-</a:t>
            </a:r>
            <a:r>
              <a:rPr lang="en-GB" dirty="0" err="1"/>
              <a:t>Implementierung</a:t>
            </a:r>
            <a:r>
              <a:rPr lang="en-GB" dirty="0"/>
              <a:t> </a:t>
            </a:r>
            <a:r>
              <a:rPr lang="en-GB" dirty="0" err="1"/>
              <a:t>verbundenen</a:t>
            </a:r>
            <a:r>
              <a:rPr lang="en-GB" dirty="0"/>
              <a:t> </a:t>
            </a:r>
            <a:r>
              <a:rPr lang="en-GB" dirty="0" err="1"/>
              <a:t>Kosten</a:t>
            </a:r>
            <a:r>
              <a:rPr lang="en-GB" dirty="0"/>
              <a:t> </a:t>
            </a:r>
            <a:r>
              <a:rPr lang="en-GB" dirty="0" err="1"/>
              <a:t>im</a:t>
            </a:r>
            <a:r>
              <a:rPr lang="en-GB" dirty="0"/>
              <a:t> </a:t>
            </a:r>
            <a:r>
              <a:rPr lang="en-GB" dirty="0" err="1"/>
              <a:t>Vergleich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den </a:t>
            </a:r>
            <a:r>
              <a:rPr lang="en-GB" dirty="0" err="1"/>
              <a:t>erzielten</a:t>
            </a:r>
            <a:r>
              <a:rPr lang="en-GB" dirty="0"/>
              <a:t> </a:t>
            </a:r>
            <a:r>
              <a:rPr lang="en-GB" dirty="0" err="1"/>
              <a:t>Vorteilen</a:t>
            </a:r>
            <a:r>
              <a:rPr lang="en-GB" dirty="0"/>
              <a:t>. </a:t>
            </a:r>
            <a:r>
              <a:rPr lang="en-GB" dirty="0" err="1"/>
              <a:t>Berücksichtige</a:t>
            </a:r>
            <a:r>
              <a:rPr lang="en-GB" dirty="0"/>
              <a:t> </a:t>
            </a:r>
            <a:r>
              <a:rPr lang="en-GB" dirty="0" err="1"/>
              <a:t>Faktoren</a:t>
            </a:r>
            <a:r>
              <a:rPr lang="en-GB" dirty="0"/>
              <a:t> </a:t>
            </a:r>
            <a:r>
              <a:rPr lang="en-GB" dirty="0" err="1"/>
              <a:t>wie</a:t>
            </a:r>
            <a:r>
              <a:rPr lang="en-GB" dirty="0"/>
              <a:t> </a:t>
            </a:r>
            <a:r>
              <a:rPr lang="en-GB" dirty="0" err="1"/>
              <a:t>Lizenzgebühren</a:t>
            </a:r>
            <a:r>
              <a:rPr lang="en-GB" dirty="0"/>
              <a:t>, </a:t>
            </a:r>
            <a:r>
              <a:rPr lang="en-GB" dirty="0" err="1"/>
              <a:t>Schulungskosten</a:t>
            </a:r>
            <a:r>
              <a:rPr lang="en-GB" dirty="0"/>
              <a:t> und </a:t>
            </a:r>
            <a:r>
              <a:rPr lang="en-GB" dirty="0" err="1"/>
              <a:t>potenzielle</a:t>
            </a:r>
            <a:r>
              <a:rPr lang="en-GB" dirty="0"/>
              <a:t> </a:t>
            </a:r>
            <a:r>
              <a:rPr lang="en-GB" dirty="0" err="1"/>
              <a:t>Zeitersparnis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416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02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6A4F452-B718-DBD8-A45A-3AC667CE04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purple smiley face&#10;&#10;Description automatically generated">
            <a:extLst>
              <a:ext uri="{FF2B5EF4-FFF2-40B4-BE49-F238E27FC236}">
                <a16:creationId xmlns:a16="http://schemas.microsoft.com/office/drawing/2014/main" id="{3F5A4AEB-4E50-A00F-98F8-07B83C8DBB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0000" y="3777936"/>
            <a:ext cx="432000" cy="432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BA2D960-1FAA-9707-1696-DE254A6F217B}"/>
              </a:ext>
            </a:extLst>
          </p:cNvPr>
          <p:cNvSpPr txBox="1"/>
          <p:nvPr/>
        </p:nvSpPr>
        <p:spPr>
          <a:xfrm>
            <a:off x="1812587" y="390552"/>
            <a:ext cx="8566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DE"/>
            </a:defPPr>
            <a:lvl1pPr algn="ctr">
              <a:defRPr sz="5600">
                <a:solidFill>
                  <a:schemeClr val="bg1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GB" sz="3200" dirty="0"/>
              <a:t>Wie </a:t>
            </a:r>
            <a:r>
              <a:rPr lang="en-GB" sz="3200" dirty="0" err="1"/>
              <a:t>können</a:t>
            </a:r>
            <a:r>
              <a:rPr lang="en-GB" sz="3200" dirty="0"/>
              <a:t> </a:t>
            </a:r>
            <a:r>
              <a:rPr lang="en-GB" sz="3200" dirty="0" err="1"/>
              <a:t>wir</a:t>
            </a:r>
            <a:r>
              <a:rPr lang="en-GB" sz="3200" dirty="0"/>
              <a:t> den Return on Investment für Copilot </a:t>
            </a:r>
            <a:r>
              <a:rPr lang="en-GB" sz="3200" dirty="0" err="1"/>
              <a:t>bestimmen</a:t>
            </a:r>
            <a:r>
              <a:rPr lang="en-GB" sz="3200" dirty="0"/>
              <a:t> und </a:t>
            </a:r>
            <a:r>
              <a:rPr lang="en-GB" sz="3200" dirty="0" err="1"/>
              <a:t>eine</a:t>
            </a:r>
            <a:r>
              <a:rPr lang="en-GB" sz="3200" dirty="0"/>
              <a:t> </a:t>
            </a:r>
            <a:r>
              <a:rPr lang="en-GB" sz="3200" dirty="0" err="1"/>
              <a:t>nachhaltige</a:t>
            </a:r>
            <a:r>
              <a:rPr lang="en-GB" sz="3200" dirty="0"/>
              <a:t> </a:t>
            </a:r>
            <a:r>
              <a:rPr lang="en-GB" sz="3200" dirty="0" err="1"/>
              <a:t>Nutzung</a:t>
            </a:r>
            <a:r>
              <a:rPr lang="en-GB" sz="3200" dirty="0"/>
              <a:t> </a:t>
            </a:r>
            <a:r>
              <a:rPr lang="en-GB" sz="3200" dirty="0" err="1"/>
              <a:t>bei</a:t>
            </a:r>
            <a:r>
              <a:rPr lang="en-GB" sz="3200" dirty="0"/>
              <a:t> &lt;UNTERNEHMEN&gt; </a:t>
            </a:r>
            <a:r>
              <a:rPr lang="en-GB" sz="3200" dirty="0" err="1"/>
              <a:t>sicherstellen</a:t>
            </a:r>
            <a:r>
              <a:rPr lang="en-GB" sz="3200" dirty="0"/>
              <a:t>?</a:t>
            </a:r>
            <a:endParaRPr lang="en-DE" sz="3200" dirty="0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9874145A-601C-9435-8CB6-3FA5548A4BD4}"/>
              </a:ext>
            </a:extLst>
          </p:cNvPr>
          <p:cNvSpPr/>
          <p:nvPr/>
        </p:nvSpPr>
        <p:spPr>
          <a:xfrm>
            <a:off x="1290536" y="3176055"/>
            <a:ext cx="9610928" cy="2564567"/>
          </a:xfrm>
          <a:prstGeom prst="roundRect">
            <a:avLst>
              <a:gd name="adj" fmla="val 5793"/>
            </a:avLst>
          </a:prstGeom>
          <a:noFill/>
          <a:ln w="25400">
            <a:solidFill>
              <a:srgbClr val="27435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5F0812-E22C-4076-BA9C-FCAF375531A6}"/>
              </a:ext>
            </a:extLst>
          </p:cNvPr>
          <p:cNvSpPr/>
          <p:nvPr/>
        </p:nvSpPr>
        <p:spPr>
          <a:xfrm>
            <a:off x="2049294" y="2771348"/>
            <a:ext cx="8073957" cy="788976"/>
          </a:xfrm>
          <a:prstGeom prst="rect">
            <a:avLst/>
          </a:prstGeom>
          <a:solidFill>
            <a:srgbClr val="0110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CB45DB-8210-0A5D-DBE4-AD76B903FD3E}"/>
              </a:ext>
            </a:extLst>
          </p:cNvPr>
          <p:cNvSpPr txBox="1"/>
          <p:nvPr/>
        </p:nvSpPr>
        <p:spPr>
          <a:xfrm>
            <a:off x="1929319" y="2803772"/>
            <a:ext cx="833336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DE" sz="3800" dirty="0">
                <a:gradFill>
                  <a:gsLst>
                    <a:gs pos="0">
                      <a:srgbClr val="9DDDFD"/>
                    </a:gs>
                    <a:gs pos="74000">
                      <a:srgbClr val="C7C4F4"/>
                    </a:gs>
                    <a:gs pos="82000">
                      <a:srgbClr val="CFACE0"/>
                    </a:gs>
                    <a:gs pos="100000">
                      <a:srgbClr val="E9B0EC"/>
                    </a:gs>
                  </a:gsLst>
                  <a:lin ang="0" scaled="1"/>
                </a:gradFill>
              </a:rPr>
              <a:t>Benutzerfeedback und Zufriedenheit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09A91F-0343-9674-05AE-0718188245EC}"/>
              </a:ext>
            </a:extLst>
          </p:cNvPr>
          <p:cNvSpPr txBox="1"/>
          <p:nvPr/>
        </p:nvSpPr>
        <p:spPr>
          <a:xfrm>
            <a:off x="1598455" y="4466900"/>
            <a:ext cx="9018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DE"/>
            </a:defPPr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Sammle</a:t>
            </a:r>
            <a:r>
              <a:rPr lang="en-GB" dirty="0"/>
              <a:t> Feedback von </a:t>
            </a:r>
            <a:r>
              <a:rPr lang="en-GB" dirty="0" err="1"/>
              <a:t>Teilnehmenden</a:t>
            </a:r>
            <a:r>
              <a:rPr lang="en-GB" dirty="0"/>
              <a:t> </a:t>
            </a:r>
            <a:r>
              <a:rPr lang="en-GB" dirty="0" err="1"/>
              <a:t>über</a:t>
            </a:r>
            <a:r>
              <a:rPr lang="en-GB" dirty="0"/>
              <a:t> </a:t>
            </a:r>
            <a:r>
              <a:rPr lang="en-GB" dirty="0" err="1"/>
              <a:t>ihre</a:t>
            </a:r>
            <a:r>
              <a:rPr lang="en-GB" dirty="0"/>
              <a:t> </a:t>
            </a:r>
            <a:r>
              <a:rPr lang="en-GB" dirty="0" err="1"/>
              <a:t>Erfahrungen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Copilot für Microsoft 365. Die </a:t>
            </a:r>
            <a:r>
              <a:rPr lang="en-GB" dirty="0" err="1"/>
              <a:t>Zufriedenheit</a:t>
            </a:r>
            <a:r>
              <a:rPr lang="en-GB" dirty="0"/>
              <a:t> der </a:t>
            </a:r>
            <a:r>
              <a:rPr lang="en-GB" dirty="0" err="1"/>
              <a:t>Teilnehmenden</a:t>
            </a:r>
            <a:r>
              <a:rPr lang="en-GB" dirty="0"/>
              <a:t> </a:t>
            </a:r>
            <a:r>
              <a:rPr lang="en-GB" dirty="0" err="1"/>
              <a:t>ist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entscheidender</a:t>
            </a:r>
            <a:r>
              <a:rPr lang="en-GB" dirty="0"/>
              <a:t> </a:t>
            </a:r>
            <a:r>
              <a:rPr lang="en-GB" dirty="0" err="1"/>
              <a:t>Bestandteil</a:t>
            </a:r>
            <a:r>
              <a:rPr lang="en-GB" dirty="0"/>
              <a:t> des ROI und </a:t>
            </a:r>
            <a:r>
              <a:rPr lang="en-GB" dirty="0" err="1"/>
              <a:t>erfolgreiche</a:t>
            </a:r>
            <a:r>
              <a:rPr lang="en-GB" dirty="0"/>
              <a:t> </a:t>
            </a:r>
            <a:r>
              <a:rPr lang="en-GB" dirty="0" err="1"/>
              <a:t>Implementierung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436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02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71AAD36-A79C-03FE-012D-89D3790C98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omputer with a magnifying glass&#10;&#10;Description automatically generated">
            <a:extLst>
              <a:ext uri="{FF2B5EF4-FFF2-40B4-BE49-F238E27FC236}">
                <a16:creationId xmlns:a16="http://schemas.microsoft.com/office/drawing/2014/main" id="{D8A73F4F-0E5A-7BE7-92F6-CB85291456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8200" y="3777936"/>
            <a:ext cx="432000" cy="432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D388ABA-41C9-430F-1EF5-CB1F57E4F9CF}"/>
              </a:ext>
            </a:extLst>
          </p:cNvPr>
          <p:cNvSpPr txBox="1"/>
          <p:nvPr/>
        </p:nvSpPr>
        <p:spPr>
          <a:xfrm>
            <a:off x="1812587" y="390552"/>
            <a:ext cx="8566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DE"/>
            </a:defPPr>
            <a:lvl1pPr algn="ctr">
              <a:defRPr sz="5600">
                <a:solidFill>
                  <a:schemeClr val="bg1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GB" sz="3200" dirty="0"/>
              <a:t>Wie </a:t>
            </a:r>
            <a:r>
              <a:rPr lang="en-GB" sz="3200" dirty="0" err="1"/>
              <a:t>können</a:t>
            </a:r>
            <a:r>
              <a:rPr lang="en-GB" sz="3200" dirty="0"/>
              <a:t> </a:t>
            </a:r>
            <a:r>
              <a:rPr lang="en-GB" sz="3200" dirty="0" err="1"/>
              <a:t>wir</a:t>
            </a:r>
            <a:r>
              <a:rPr lang="en-GB" sz="3200" dirty="0"/>
              <a:t> den Return on Investment für Copilot </a:t>
            </a:r>
            <a:r>
              <a:rPr lang="en-GB" sz="3200" dirty="0" err="1"/>
              <a:t>bestimmen</a:t>
            </a:r>
            <a:r>
              <a:rPr lang="en-GB" sz="3200" dirty="0"/>
              <a:t> und </a:t>
            </a:r>
            <a:r>
              <a:rPr lang="en-GB" sz="3200" dirty="0" err="1"/>
              <a:t>eine</a:t>
            </a:r>
            <a:r>
              <a:rPr lang="en-GB" sz="3200" dirty="0"/>
              <a:t> </a:t>
            </a:r>
            <a:r>
              <a:rPr lang="en-GB" sz="3200" dirty="0" err="1"/>
              <a:t>nachhaltige</a:t>
            </a:r>
            <a:r>
              <a:rPr lang="en-GB" sz="3200" dirty="0"/>
              <a:t> </a:t>
            </a:r>
            <a:r>
              <a:rPr lang="en-GB" sz="3200" dirty="0" err="1"/>
              <a:t>Nutzung</a:t>
            </a:r>
            <a:r>
              <a:rPr lang="en-GB" sz="3200" dirty="0"/>
              <a:t> </a:t>
            </a:r>
            <a:r>
              <a:rPr lang="en-GB" sz="3200" dirty="0" err="1"/>
              <a:t>bei</a:t>
            </a:r>
            <a:r>
              <a:rPr lang="en-GB" sz="3200" dirty="0"/>
              <a:t> &lt;UNTERNEHMEN&gt; </a:t>
            </a:r>
            <a:r>
              <a:rPr lang="en-GB" sz="3200" dirty="0" err="1"/>
              <a:t>sicherstellen</a:t>
            </a:r>
            <a:r>
              <a:rPr lang="en-GB" sz="3200" dirty="0"/>
              <a:t>?</a:t>
            </a:r>
            <a:endParaRPr lang="en-DE" sz="3200" dirty="0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94B71F6E-EB47-368E-0C02-2E9E8AACA12A}"/>
              </a:ext>
            </a:extLst>
          </p:cNvPr>
          <p:cNvSpPr/>
          <p:nvPr/>
        </p:nvSpPr>
        <p:spPr>
          <a:xfrm>
            <a:off x="1290536" y="3176055"/>
            <a:ext cx="9610928" cy="2564567"/>
          </a:xfrm>
          <a:prstGeom prst="roundRect">
            <a:avLst>
              <a:gd name="adj" fmla="val 5793"/>
            </a:avLst>
          </a:prstGeom>
          <a:noFill/>
          <a:ln w="25400">
            <a:solidFill>
              <a:srgbClr val="27435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940928-2090-BE7D-57F7-5F5B170F5EE5}"/>
              </a:ext>
            </a:extLst>
          </p:cNvPr>
          <p:cNvSpPr/>
          <p:nvPr/>
        </p:nvSpPr>
        <p:spPr>
          <a:xfrm>
            <a:off x="2049294" y="2771348"/>
            <a:ext cx="8073957" cy="788976"/>
          </a:xfrm>
          <a:prstGeom prst="rect">
            <a:avLst/>
          </a:prstGeom>
          <a:solidFill>
            <a:srgbClr val="0110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506B33-B976-771C-E44A-2C6FF1C09B97}"/>
              </a:ext>
            </a:extLst>
          </p:cNvPr>
          <p:cNvSpPr txBox="1"/>
          <p:nvPr/>
        </p:nvSpPr>
        <p:spPr>
          <a:xfrm>
            <a:off x="1929319" y="2803772"/>
            <a:ext cx="833336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DE" sz="3800" dirty="0">
                <a:gradFill>
                  <a:gsLst>
                    <a:gs pos="0">
                      <a:srgbClr val="9DDDFD"/>
                    </a:gs>
                    <a:gs pos="74000">
                      <a:srgbClr val="C7C4F4"/>
                    </a:gs>
                    <a:gs pos="82000">
                      <a:srgbClr val="CFACE0"/>
                    </a:gs>
                    <a:gs pos="100000">
                      <a:srgbClr val="E9B0EC"/>
                    </a:gs>
                  </a:gsLst>
                  <a:lin ang="0" scaled="1"/>
                </a:gradFill>
              </a:rPr>
              <a:t>Überwachung und Anpassung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4893C1-C907-0C5E-0F00-8F54AADAAD90}"/>
              </a:ext>
            </a:extLst>
          </p:cNvPr>
          <p:cNvSpPr txBox="1"/>
          <p:nvPr/>
        </p:nvSpPr>
        <p:spPr>
          <a:xfrm>
            <a:off x="1598455" y="4466900"/>
            <a:ext cx="90183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DE"/>
            </a:defPPr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Überwache</a:t>
            </a:r>
            <a:r>
              <a:rPr lang="en-GB" dirty="0"/>
              <a:t> </a:t>
            </a:r>
            <a:r>
              <a:rPr lang="en-GB" dirty="0" err="1"/>
              <a:t>kontinuierlich</a:t>
            </a:r>
            <a:r>
              <a:rPr lang="en-GB" dirty="0"/>
              <a:t> die KPIs und </a:t>
            </a:r>
            <a:r>
              <a:rPr lang="en-GB" dirty="0" err="1"/>
              <a:t>nehme</a:t>
            </a:r>
            <a:r>
              <a:rPr lang="en-GB" dirty="0"/>
              <a:t> </a:t>
            </a:r>
            <a:r>
              <a:rPr lang="en-GB" dirty="0" err="1"/>
              <a:t>bei</a:t>
            </a:r>
            <a:r>
              <a:rPr lang="en-GB" dirty="0"/>
              <a:t> </a:t>
            </a:r>
            <a:r>
              <a:rPr lang="en-GB" dirty="0" err="1"/>
              <a:t>Bedarf</a:t>
            </a:r>
            <a:r>
              <a:rPr lang="en-GB" dirty="0"/>
              <a:t> </a:t>
            </a:r>
            <a:r>
              <a:rPr lang="en-GB" dirty="0" err="1"/>
              <a:t>Anpassungen</a:t>
            </a:r>
            <a:r>
              <a:rPr lang="en-GB" dirty="0"/>
              <a:t> an der Copilot-</a:t>
            </a:r>
            <a:r>
              <a:rPr lang="en-GB" dirty="0" err="1"/>
              <a:t>Implementierung</a:t>
            </a:r>
            <a:r>
              <a:rPr lang="en-GB" dirty="0"/>
              <a:t> </a:t>
            </a:r>
            <a:r>
              <a:rPr lang="en-GB" dirty="0" err="1"/>
              <a:t>vor</a:t>
            </a:r>
            <a:r>
              <a:rPr lang="en-GB" dirty="0"/>
              <a:t>, um die </a:t>
            </a:r>
            <a:r>
              <a:rPr lang="en-GB" dirty="0" err="1"/>
              <a:t>Ergebnisse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optimieren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988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02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D4F2DF6-D1F2-E430-0F03-D3903A7F42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AF8C61-BB16-0428-691E-6BF1F11AA323}"/>
              </a:ext>
            </a:extLst>
          </p:cNvPr>
          <p:cNvSpPr txBox="1"/>
          <p:nvPr/>
        </p:nvSpPr>
        <p:spPr>
          <a:xfrm>
            <a:off x="1812587" y="390552"/>
            <a:ext cx="856682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DE"/>
            </a:defPPr>
            <a:lvl1pPr algn="ctr">
              <a:defRPr sz="5600">
                <a:solidFill>
                  <a:schemeClr val="bg1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GB" sz="3200" dirty="0"/>
              <a:t>Wie </a:t>
            </a:r>
            <a:r>
              <a:rPr lang="en-GB" sz="3200" dirty="0" err="1"/>
              <a:t>können</a:t>
            </a:r>
            <a:r>
              <a:rPr lang="en-GB" sz="3200" dirty="0"/>
              <a:t> </a:t>
            </a:r>
            <a:r>
              <a:rPr lang="en-GB" sz="3200" dirty="0" err="1"/>
              <a:t>wir</a:t>
            </a:r>
            <a:r>
              <a:rPr lang="en-GB" sz="3200" dirty="0"/>
              <a:t> den Return on Investment für Copilot </a:t>
            </a:r>
            <a:r>
              <a:rPr lang="en-GB" sz="3200" dirty="0" err="1"/>
              <a:t>bestimmen</a:t>
            </a:r>
            <a:r>
              <a:rPr lang="en-GB" sz="3200" dirty="0"/>
              <a:t> und </a:t>
            </a:r>
            <a:r>
              <a:rPr lang="en-GB" sz="3200" dirty="0" err="1"/>
              <a:t>eine</a:t>
            </a:r>
            <a:r>
              <a:rPr lang="en-GB" sz="3200" dirty="0"/>
              <a:t> </a:t>
            </a:r>
            <a:r>
              <a:rPr lang="en-GB" sz="3200" dirty="0" err="1"/>
              <a:t>nachhaltige</a:t>
            </a:r>
            <a:r>
              <a:rPr lang="en-GB" sz="3200" dirty="0"/>
              <a:t> </a:t>
            </a:r>
            <a:r>
              <a:rPr lang="en-GB" sz="3200" dirty="0" err="1"/>
              <a:t>Nutzung</a:t>
            </a:r>
            <a:r>
              <a:rPr lang="en-GB" sz="3200" dirty="0"/>
              <a:t> </a:t>
            </a:r>
            <a:r>
              <a:rPr lang="en-GB" sz="3200" dirty="0" err="1"/>
              <a:t>bei</a:t>
            </a:r>
            <a:r>
              <a:rPr lang="en-GB" sz="3200" dirty="0"/>
              <a:t> &lt;UNTERNEHMEN&gt; </a:t>
            </a:r>
            <a:r>
              <a:rPr lang="en-GB" sz="3200" dirty="0" err="1"/>
              <a:t>sicherstellen</a:t>
            </a:r>
            <a:r>
              <a:rPr lang="en-GB" sz="3200" dirty="0"/>
              <a:t>? </a:t>
            </a:r>
          </a:p>
          <a:p>
            <a:r>
              <a:rPr lang="en-GB" sz="2000" dirty="0"/>
              <a:t>(</a:t>
            </a:r>
            <a:r>
              <a:rPr lang="en-GB" sz="2000" dirty="0" err="1"/>
              <a:t>Zusammenfassung</a:t>
            </a:r>
            <a:r>
              <a:rPr lang="en-GB" sz="2000" dirty="0"/>
              <a:t>)</a:t>
            </a:r>
            <a:endParaRPr lang="en-DE" sz="32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75D12E6-C60D-27BF-F010-D7ABEAF2D469}"/>
              </a:ext>
            </a:extLst>
          </p:cNvPr>
          <p:cNvGrpSpPr/>
          <p:nvPr/>
        </p:nvGrpSpPr>
        <p:grpSpPr>
          <a:xfrm>
            <a:off x="2856668" y="2441352"/>
            <a:ext cx="6478664" cy="3970318"/>
            <a:chOff x="3442576" y="2249883"/>
            <a:chExt cx="6478664" cy="3970318"/>
          </a:xfrm>
        </p:grpSpPr>
        <p:graphicFrame>
          <p:nvGraphicFramePr>
            <p:cNvPr id="17" name="TextBox 3">
              <a:extLst>
                <a:ext uri="{FF2B5EF4-FFF2-40B4-BE49-F238E27FC236}">
                  <a16:creationId xmlns:a16="http://schemas.microsoft.com/office/drawing/2014/main" id="{1B512B7F-D25C-63B0-F11B-01BF1307C8D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89573338"/>
                </p:ext>
              </p:extLst>
            </p:nvPr>
          </p:nvGraphicFramePr>
          <p:xfrm>
            <a:off x="3442576" y="2249883"/>
            <a:ext cx="6478664" cy="397031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2" name="Picture 1" descr="A circular object with a black background&#10;&#10;Description automatically generated">
              <a:extLst>
                <a:ext uri="{FF2B5EF4-FFF2-40B4-BE49-F238E27FC236}">
                  <a16:creationId xmlns:a16="http://schemas.microsoft.com/office/drawing/2014/main" id="{BC7266C2-148E-C902-C6DF-FFBCC059C77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546000" y="2366412"/>
              <a:ext cx="288000" cy="288000"/>
            </a:xfrm>
            <a:prstGeom prst="rect">
              <a:avLst/>
            </a:prstGeom>
          </p:spPr>
        </p:pic>
        <p:pic>
          <p:nvPicPr>
            <p:cNvPr id="4" name="Picture 3" descr="A circular chart with a number in the center&#10;&#10;Description automatically generated">
              <a:extLst>
                <a:ext uri="{FF2B5EF4-FFF2-40B4-BE49-F238E27FC236}">
                  <a16:creationId xmlns:a16="http://schemas.microsoft.com/office/drawing/2014/main" id="{88086E0E-D08F-658A-CF51-D4716BF902A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9546000" y="2860352"/>
              <a:ext cx="288000" cy="288000"/>
            </a:xfrm>
            <a:prstGeom prst="rect">
              <a:avLst/>
            </a:prstGeom>
          </p:spPr>
        </p:pic>
        <p:pic>
          <p:nvPicPr>
            <p:cNvPr id="5" name="Picture 4" descr="A graph with different colored squares&#10;&#10;Description automatically generated with medium confidence">
              <a:extLst>
                <a:ext uri="{FF2B5EF4-FFF2-40B4-BE49-F238E27FC236}">
                  <a16:creationId xmlns:a16="http://schemas.microsoft.com/office/drawing/2014/main" id="{4EDD253C-7E6E-CF82-81EF-B54F73D2CAC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546000" y="3352482"/>
              <a:ext cx="313200" cy="287309"/>
            </a:xfrm>
            <a:prstGeom prst="rect">
              <a:avLst/>
            </a:prstGeom>
          </p:spPr>
        </p:pic>
        <p:pic>
          <p:nvPicPr>
            <p:cNvPr id="6" name="Picture 5" descr="A black airplane in a circle&#10;&#10;Description automatically generated">
              <a:extLst>
                <a:ext uri="{FF2B5EF4-FFF2-40B4-BE49-F238E27FC236}">
                  <a16:creationId xmlns:a16="http://schemas.microsoft.com/office/drawing/2014/main" id="{941E7759-8A3F-F0C6-186D-57742CAEB21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9546000" y="3843921"/>
              <a:ext cx="288000" cy="28800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3678A16-EB92-2624-2427-6B9C179844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9569400" y="4336051"/>
              <a:ext cx="241200" cy="289440"/>
            </a:xfrm>
            <a:prstGeom prst="rect">
              <a:avLst/>
            </a:prstGeom>
          </p:spPr>
        </p:pic>
        <p:pic>
          <p:nvPicPr>
            <p:cNvPr id="8" name="Picture 7" descr="A blue and purple background with black lines&#10;&#10;Description automatically generated">
              <a:extLst>
                <a:ext uri="{FF2B5EF4-FFF2-40B4-BE49-F238E27FC236}">
                  <a16:creationId xmlns:a16="http://schemas.microsoft.com/office/drawing/2014/main" id="{8364C418-705D-2DC7-309F-C0720B719AA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9558600" y="4888061"/>
              <a:ext cx="288000" cy="192000"/>
            </a:xfrm>
            <a:prstGeom prst="rect">
              <a:avLst/>
            </a:prstGeom>
          </p:spPr>
        </p:pic>
        <p:pic>
          <p:nvPicPr>
            <p:cNvPr id="9" name="Picture 8" descr="A blue and purple smiley face&#10;&#10;Description automatically generated">
              <a:extLst>
                <a:ext uri="{FF2B5EF4-FFF2-40B4-BE49-F238E27FC236}">
                  <a16:creationId xmlns:a16="http://schemas.microsoft.com/office/drawing/2014/main" id="{00423DC7-09CC-4E79-A25A-09E1491469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9546000" y="5327391"/>
              <a:ext cx="288000" cy="288000"/>
            </a:xfrm>
            <a:prstGeom prst="rect">
              <a:avLst/>
            </a:prstGeom>
          </p:spPr>
        </p:pic>
        <p:pic>
          <p:nvPicPr>
            <p:cNvPr id="11" name="Picture 10" descr="A computer with a magnifying glass&#10;&#10;Description automatically generated">
              <a:extLst>
                <a:ext uri="{FF2B5EF4-FFF2-40B4-BE49-F238E27FC236}">
                  <a16:creationId xmlns:a16="http://schemas.microsoft.com/office/drawing/2014/main" id="{AAD9BB6E-F51C-BF05-849E-5D61970A5361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9553620" y="5828581"/>
              <a:ext cx="288000" cy="28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749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02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90E3FA2-9594-AF1B-3646-1C337D1A34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4B8A575-987E-C70F-D1F9-A03EE71C6EB3}"/>
              </a:ext>
            </a:extLst>
          </p:cNvPr>
          <p:cNvSpPr txBox="1"/>
          <p:nvPr/>
        </p:nvSpPr>
        <p:spPr>
          <a:xfrm>
            <a:off x="1812587" y="390552"/>
            <a:ext cx="85668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DE"/>
            </a:defPPr>
            <a:lvl1pPr algn="ctr">
              <a:defRPr sz="5600">
                <a:solidFill>
                  <a:schemeClr val="bg1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GB" sz="3200" dirty="0" err="1"/>
              <a:t>Erstes</a:t>
            </a:r>
            <a:r>
              <a:rPr lang="en-GB" sz="3200" dirty="0"/>
              <a:t> Feedback von den </a:t>
            </a:r>
            <a:r>
              <a:rPr lang="en-GB" sz="3200" dirty="0" err="1"/>
              <a:t>besten</a:t>
            </a:r>
            <a:r>
              <a:rPr lang="en-GB" sz="3200" dirty="0"/>
              <a:t> </a:t>
            </a:r>
            <a:r>
              <a:rPr lang="en-GB" sz="3200" dirty="0" err="1"/>
              <a:t>Personen</a:t>
            </a:r>
            <a:r>
              <a:rPr lang="en-GB" sz="3200" dirty="0"/>
              <a:t>, die Copilot </a:t>
            </a:r>
            <a:r>
              <a:rPr lang="en-GB" sz="3200" dirty="0" err="1"/>
              <a:t>verwenden</a:t>
            </a:r>
            <a:r>
              <a:rPr lang="en-GB" sz="3200" dirty="0"/>
              <a:t>.</a:t>
            </a:r>
            <a:endParaRPr lang="en-DE" sz="3200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E2EC5C5-4157-1E8E-CE96-1196990F60F4}"/>
              </a:ext>
            </a:extLst>
          </p:cNvPr>
          <p:cNvGrpSpPr/>
          <p:nvPr/>
        </p:nvGrpSpPr>
        <p:grpSpPr>
          <a:xfrm>
            <a:off x="2021637" y="1528480"/>
            <a:ext cx="8148471" cy="1938992"/>
            <a:chOff x="2130620" y="2478959"/>
            <a:chExt cx="8148471" cy="193899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B000657-1D72-FB57-6116-97660DBAAF32}"/>
                </a:ext>
              </a:extLst>
            </p:cNvPr>
            <p:cNvSpPr txBox="1"/>
            <p:nvPr/>
          </p:nvSpPr>
          <p:spPr>
            <a:xfrm>
              <a:off x="4176566" y="2497976"/>
              <a:ext cx="2626312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DE" sz="11500" spc="-300" dirty="0">
                  <a:gradFill>
                    <a:gsLst>
                      <a:gs pos="0">
                        <a:srgbClr val="9DDDFD"/>
                      </a:gs>
                      <a:gs pos="74000">
                        <a:srgbClr val="C7C4F4"/>
                      </a:gs>
                      <a:gs pos="82000">
                        <a:srgbClr val="CFACE0"/>
                      </a:gs>
                      <a:gs pos="100000">
                        <a:srgbClr val="E9B0EC"/>
                      </a:gs>
                    </a:gsLst>
                    <a:lin ang="0" scaled="1"/>
                  </a:gradFill>
                </a:rPr>
                <a:t>10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14FD56D-20DE-4AA9-E13A-B8B376F7D05D}"/>
                </a:ext>
              </a:extLst>
            </p:cNvPr>
            <p:cNvSpPr txBox="1"/>
            <p:nvPr/>
          </p:nvSpPr>
          <p:spPr>
            <a:xfrm>
              <a:off x="7502756" y="2478959"/>
              <a:ext cx="2776335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4000" spc="-150" dirty="0">
                  <a:gradFill>
                    <a:gsLst>
                      <a:gs pos="0">
                        <a:srgbClr val="9DDDFD"/>
                      </a:gs>
                      <a:gs pos="74000">
                        <a:srgbClr val="C7C4F4"/>
                      </a:gs>
                      <a:gs pos="82000">
                        <a:srgbClr val="CFACE0"/>
                      </a:gs>
                      <a:gs pos="100000">
                        <a:srgbClr val="E9B0EC"/>
                      </a:gs>
                    </a:gsLst>
                    <a:lin ang="0" scaled="1"/>
                  </a:gradFill>
                </a:rPr>
                <a:t>Stunden eingespart</a:t>
              </a:r>
            </a:p>
            <a:p>
              <a:pPr algn="ctr"/>
              <a:r>
                <a:rPr lang="de-DE" sz="4000" spc="-150" dirty="0">
                  <a:gradFill>
                    <a:gsLst>
                      <a:gs pos="0">
                        <a:srgbClr val="9DDDFD"/>
                      </a:gs>
                      <a:gs pos="74000">
                        <a:srgbClr val="C7C4F4"/>
                      </a:gs>
                      <a:gs pos="82000">
                        <a:srgbClr val="CFACE0"/>
                      </a:gs>
                      <a:gs pos="100000">
                        <a:srgbClr val="E9B0EC"/>
                      </a:gs>
                    </a:gsLst>
                    <a:lin ang="0" scaled="1"/>
                  </a:gradFill>
                </a:rPr>
                <a:t>pro Monat</a:t>
              </a:r>
              <a:endParaRPr lang="en-DE" sz="4000" spc="-150" dirty="0">
                <a:gradFill>
                  <a:gsLst>
                    <a:gs pos="0">
                      <a:srgbClr val="9DDDFD"/>
                    </a:gs>
                    <a:gs pos="74000">
                      <a:srgbClr val="C7C4F4"/>
                    </a:gs>
                    <a:gs pos="82000">
                      <a:srgbClr val="CFACE0"/>
                    </a:gs>
                    <a:gs pos="100000">
                      <a:srgbClr val="E9B0EC"/>
                    </a:gs>
                  </a:gsLst>
                  <a:lin ang="0" scaled="1"/>
                </a:gra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137ADDD-03A2-229E-8852-6566AF27CFE6}"/>
                </a:ext>
              </a:extLst>
            </p:cNvPr>
            <p:cNvCxnSpPr>
              <a:cxnSpLocks/>
            </p:cNvCxnSpPr>
            <p:nvPr/>
          </p:nvCxnSpPr>
          <p:spPr>
            <a:xfrm>
              <a:off x="3897292" y="2803188"/>
              <a:ext cx="0" cy="1321340"/>
            </a:xfrm>
            <a:prstGeom prst="line">
              <a:avLst/>
            </a:prstGeom>
            <a:ln w="12700">
              <a:solidFill>
                <a:srgbClr val="9DDDF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30" name="Picture 29" descr="A calendar with a clock&#10;&#10;Description automatically generated">
              <a:extLst>
                <a:ext uri="{FF2B5EF4-FFF2-40B4-BE49-F238E27FC236}">
                  <a16:creationId xmlns:a16="http://schemas.microsoft.com/office/drawing/2014/main" id="{B1A334B5-7E97-14F7-BF9D-A7CFA9BF15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30620" y="2890391"/>
              <a:ext cx="1080000" cy="1080000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5DA65B7-E849-25D0-183A-76202BF75526}"/>
                </a:ext>
              </a:extLst>
            </p:cNvPr>
            <p:cNvSpPr txBox="1"/>
            <p:nvPr/>
          </p:nvSpPr>
          <p:spPr>
            <a:xfrm>
              <a:off x="6264612" y="2517431"/>
              <a:ext cx="96755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DE" sz="11500" spc="-300" dirty="0">
                  <a:gradFill>
                    <a:gsLst>
                      <a:gs pos="0">
                        <a:srgbClr val="9DDDFD"/>
                      </a:gs>
                      <a:gs pos="74000">
                        <a:srgbClr val="C7C4F4"/>
                      </a:gs>
                      <a:gs pos="82000">
                        <a:srgbClr val="CFACE0"/>
                      </a:gs>
                      <a:gs pos="100000">
                        <a:srgbClr val="E9B0EC"/>
                      </a:gs>
                    </a:gsLst>
                    <a:lin ang="0" scaled="1"/>
                  </a:gradFill>
                </a:rPr>
                <a:t>+</a:t>
              </a: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C6780AB5-1A1C-7D12-1545-A9D870116A3B}"/>
              </a:ext>
            </a:extLst>
          </p:cNvPr>
          <p:cNvSpPr txBox="1"/>
          <p:nvPr/>
        </p:nvSpPr>
        <p:spPr>
          <a:xfrm>
            <a:off x="794280" y="3946523"/>
            <a:ext cx="104841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DE"/>
            </a:defPPr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Je </a:t>
            </a:r>
            <a:r>
              <a:rPr lang="en-GB" dirty="0" err="1"/>
              <a:t>höher</a:t>
            </a:r>
            <a:r>
              <a:rPr lang="en-GB" dirty="0"/>
              <a:t> das </a:t>
            </a:r>
            <a:r>
              <a:rPr lang="en-GB" dirty="0" err="1"/>
              <a:t>Gehalt</a:t>
            </a:r>
            <a:r>
              <a:rPr lang="en-GB" dirty="0"/>
              <a:t> </a:t>
            </a:r>
            <a:r>
              <a:rPr lang="en-GB" dirty="0" err="1"/>
              <a:t>eines</a:t>
            </a:r>
            <a:r>
              <a:rPr lang="en-GB" dirty="0"/>
              <a:t> </a:t>
            </a:r>
            <a:r>
              <a:rPr lang="en-GB" dirty="0" err="1"/>
              <a:t>Mitarbeitenden</a:t>
            </a:r>
            <a:r>
              <a:rPr lang="en-GB" dirty="0"/>
              <a:t> </a:t>
            </a:r>
            <a:r>
              <a:rPr lang="en-GB" dirty="0" err="1"/>
              <a:t>ist</a:t>
            </a:r>
            <a:r>
              <a:rPr lang="en-GB" dirty="0"/>
              <a:t>, </a:t>
            </a:r>
            <a:r>
              <a:rPr lang="en-GB" dirty="0" err="1"/>
              <a:t>desto</a:t>
            </a:r>
            <a:r>
              <a:rPr lang="en-GB" dirty="0"/>
              <a:t> </a:t>
            </a:r>
            <a:r>
              <a:rPr lang="en-GB" dirty="0" err="1"/>
              <a:t>weniger</a:t>
            </a:r>
            <a:r>
              <a:rPr lang="en-GB" dirty="0"/>
              <a:t> </a:t>
            </a:r>
            <a:r>
              <a:rPr lang="en-GB" dirty="0" err="1"/>
              <a:t>Stunden</a:t>
            </a:r>
            <a:r>
              <a:rPr lang="en-GB" dirty="0"/>
              <a:t> </a:t>
            </a:r>
            <a:r>
              <a:rPr lang="en-GB" dirty="0" err="1"/>
              <a:t>benötigt</a:t>
            </a:r>
            <a:r>
              <a:rPr lang="en-GB" dirty="0"/>
              <a:t> Copilot, um </a:t>
            </a:r>
            <a:r>
              <a:rPr lang="en-GB" dirty="0" err="1"/>
              <a:t>sich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amortisieren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Mitarbeiter in Deutschland </a:t>
            </a:r>
            <a:r>
              <a:rPr lang="en-GB" dirty="0" err="1"/>
              <a:t>verdienten</a:t>
            </a:r>
            <a:r>
              <a:rPr lang="en-GB" dirty="0"/>
              <a:t> </a:t>
            </a:r>
            <a:r>
              <a:rPr lang="en-GB" dirty="0" err="1"/>
              <a:t>im</a:t>
            </a:r>
            <a:r>
              <a:rPr lang="en-GB" dirty="0"/>
              <a:t> April 2022 </a:t>
            </a:r>
            <a:r>
              <a:rPr lang="en-GB" dirty="0" err="1"/>
              <a:t>durchschnittlich</a:t>
            </a:r>
            <a:r>
              <a:rPr lang="en-GB" dirty="0"/>
              <a:t> 22,65 EUR / 24,38 USD pro </a:t>
            </a:r>
            <a:r>
              <a:rPr lang="en-GB" dirty="0" err="1"/>
              <a:t>Stunde</a:t>
            </a:r>
            <a:r>
              <a:rPr lang="en-GB" dirty="0"/>
              <a:t>, </a:t>
            </a:r>
            <a:r>
              <a:rPr lang="en-GB" dirty="0" err="1"/>
              <a:t>laut</a:t>
            </a:r>
            <a:r>
              <a:rPr lang="en-GB" dirty="0"/>
              <a:t> </a:t>
            </a:r>
            <a:r>
              <a:rPr lang="en-GB" dirty="0" err="1"/>
              <a:t>Statistiken</a:t>
            </a:r>
            <a:r>
              <a:rPr lang="en-GB" dirty="0"/>
              <a:t> des </a:t>
            </a:r>
            <a:r>
              <a:rPr lang="en-GB" dirty="0" err="1"/>
              <a:t>Statistischen</a:t>
            </a:r>
            <a:r>
              <a:rPr lang="en-GB" dirty="0"/>
              <a:t> </a:t>
            </a:r>
            <a:r>
              <a:rPr lang="en-GB" dirty="0" err="1"/>
              <a:t>Bundesamtes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Copilot </a:t>
            </a:r>
            <a:r>
              <a:rPr lang="en-GB" dirty="0" err="1"/>
              <a:t>rechnet</a:t>
            </a:r>
            <a:r>
              <a:rPr lang="en-GB" dirty="0"/>
              <a:t> </a:t>
            </a:r>
            <a:r>
              <a:rPr lang="en-GB" dirty="0" err="1"/>
              <a:t>sich</a:t>
            </a:r>
            <a:r>
              <a:rPr lang="en-GB" dirty="0"/>
              <a:t> </a:t>
            </a:r>
            <a:r>
              <a:rPr lang="en-GB" dirty="0" err="1"/>
              <a:t>bereits</a:t>
            </a:r>
            <a:r>
              <a:rPr lang="en-GB" dirty="0"/>
              <a:t>, </a:t>
            </a:r>
            <a:r>
              <a:rPr lang="en-GB" dirty="0" err="1"/>
              <a:t>wenn</a:t>
            </a:r>
            <a:r>
              <a:rPr lang="en-GB" dirty="0"/>
              <a:t> &lt;UNTERNEHMEN&gt;-Mitarbeiter </a:t>
            </a:r>
            <a:r>
              <a:rPr lang="en-GB" dirty="0" err="1"/>
              <a:t>durch</a:t>
            </a:r>
            <a:r>
              <a:rPr lang="en-GB" dirty="0"/>
              <a:t> die </a:t>
            </a:r>
            <a:r>
              <a:rPr lang="en-GB" dirty="0" err="1"/>
              <a:t>Nutzung</a:t>
            </a:r>
            <a:r>
              <a:rPr lang="en-GB" dirty="0"/>
              <a:t> </a:t>
            </a:r>
          </a:p>
          <a:p>
            <a:r>
              <a:rPr lang="en-GB" dirty="0" err="1"/>
              <a:t>nur</a:t>
            </a:r>
            <a:r>
              <a:rPr lang="en-GB" dirty="0"/>
              <a:t> 1 </a:t>
            </a:r>
            <a:r>
              <a:rPr lang="en-GB" dirty="0" err="1"/>
              <a:t>Stunde</a:t>
            </a:r>
            <a:r>
              <a:rPr lang="en-GB" dirty="0"/>
              <a:t> und 23 </a:t>
            </a:r>
            <a:r>
              <a:rPr lang="en-GB" dirty="0" err="1"/>
              <a:t>Minuten</a:t>
            </a:r>
            <a:r>
              <a:rPr lang="en-GB" dirty="0"/>
              <a:t> pro Monat </a:t>
            </a:r>
            <a:r>
              <a:rPr lang="en-GB" dirty="0" err="1"/>
              <a:t>einsparen</a:t>
            </a:r>
            <a:r>
              <a:rPr lang="en-GB" dirty="0"/>
              <a:t>. (30 USD)</a:t>
            </a:r>
          </a:p>
          <a:p>
            <a:endParaRPr lang="en-GB" dirty="0">
              <a:effectLst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91D1A9F-F946-A11A-1758-19822913A6F1}"/>
              </a:ext>
            </a:extLst>
          </p:cNvPr>
          <p:cNvSpPr txBox="1"/>
          <p:nvPr/>
        </p:nvSpPr>
        <p:spPr>
          <a:xfrm>
            <a:off x="2878880" y="6479852"/>
            <a:ext cx="65534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DE" sz="1000" dirty="0">
                <a:solidFill>
                  <a:schemeClr val="bg1"/>
                </a:solidFill>
              </a:rPr>
              <a:t>Quelle: </a:t>
            </a:r>
            <a:r>
              <a:rPr lang="en-GB" sz="1000" b="0" i="0" u="none" strike="noStrike" dirty="0">
                <a:solidFill>
                  <a:schemeClr val="bg1"/>
                </a:solidFill>
                <a:effectLst/>
              </a:rPr>
              <a:t>https://</a:t>
            </a:r>
            <a:r>
              <a:rPr lang="en-GB" sz="1000" b="0" i="0" u="none" strike="noStrike" dirty="0" err="1">
                <a:solidFill>
                  <a:schemeClr val="bg1"/>
                </a:solidFill>
                <a:effectLst/>
              </a:rPr>
              <a:t>www.destatis.de</a:t>
            </a:r>
            <a:r>
              <a:rPr lang="en-GB" sz="1000" b="0" i="0" u="none" strike="noStrike" dirty="0">
                <a:solidFill>
                  <a:schemeClr val="bg1"/>
                </a:solidFill>
                <a:effectLst/>
              </a:rPr>
              <a:t>/DE/</a:t>
            </a:r>
            <a:r>
              <a:rPr lang="en-GB" sz="1000" b="0" i="0" u="none" strike="noStrike" dirty="0" err="1">
                <a:solidFill>
                  <a:schemeClr val="bg1"/>
                </a:solidFill>
                <a:effectLst/>
              </a:rPr>
              <a:t>Themen</a:t>
            </a:r>
            <a:r>
              <a:rPr lang="en-GB" sz="1000" b="0" i="0" u="none" strike="noStrike" dirty="0">
                <a:solidFill>
                  <a:schemeClr val="bg1"/>
                </a:solidFill>
                <a:effectLst/>
              </a:rPr>
              <a:t>/Arbeit/</a:t>
            </a:r>
            <a:r>
              <a:rPr lang="en-GB" sz="1000" b="0" i="0" u="none" strike="noStrike" dirty="0" err="1">
                <a:solidFill>
                  <a:schemeClr val="bg1"/>
                </a:solidFill>
                <a:effectLst/>
              </a:rPr>
              <a:t>Arbeitsmarkt</a:t>
            </a:r>
            <a:r>
              <a:rPr lang="en-GB" sz="1000" b="0" i="0" u="none" strike="noStrike" dirty="0">
                <a:solidFill>
                  <a:schemeClr val="bg1"/>
                </a:solidFill>
                <a:effectLst/>
              </a:rPr>
              <a:t>/</a:t>
            </a:r>
            <a:r>
              <a:rPr lang="en-GB" sz="1000" b="0" i="0" u="none" strike="noStrike" dirty="0" err="1">
                <a:solidFill>
                  <a:schemeClr val="bg1"/>
                </a:solidFill>
                <a:effectLst/>
              </a:rPr>
              <a:t>Qualitaet</a:t>
            </a:r>
            <a:r>
              <a:rPr lang="en-GB" sz="1000" b="0" i="0" u="none" strike="noStrike" dirty="0">
                <a:solidFill>
                  <a:schemeClr val="bg1"/>
                </a:solidFill>
                <a:effectLst/>
              </a:rPr>
              <a:t>-Arbeit/Dimension-2/</a:t>
            </a:r>
            <a:r>
              <a:rPr lang="en-GB" sz="1000" b="0" i="0" u="none" strike="noStrike" dirty="0" err="1">
                <a:solidFill>
                  <a:schemeClr val="bg1"/>
                </a:solidFill>
                <a:effectLst/>
              </a:rPr>
              <a:t>stundenlohnl.html</a:t>
            </a:r>
            <a:endParaRPr lang="en-DE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85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0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F66EE574-8235-132C-1AD4-330A7776DE11}"/>
              </a:ext>
            </a:extLst>
          </p:cNvPr>
          <p:cNvSpPr/>
          <p:nvPr/>
        </p:nvSpPr>
        <p:spPr>
          <a:xfrm>
            <a:off x="1290536" y="3076299"/>
            <a:ext cx="9610928" cy="2875610"/>
          </a:xfrm>
          <a:prstGeom prst="roundRect">
            <a:avLst>
              <a:gd name="adj" fmla="val 5793"/>
            </a:avLst>
          </a:prstGeom>
          <a:noFill/>
          <a:ln w="25400">
            <a:solidFill>
              <a:srgbClr val="27435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4E47C43-0BAC-7980-1655-855E1C48086F}"/>
              </a:ext>
            </a:extLst>
          </p:cNvPr>
          <p:cNvSpPr/>
          <p:nvPr/>
        </p:nvSpPr>
        <p:spPr>
          <a:xfrm>
            <a:off x="2049294" y="2771348"/>
            <a:ext cx="8073957" cy="788976"/>
          </a:xfrm>
          <a:prstGeom prst="rect">
            <a:avLst/>
          </a:prstGeom>
          <a:solidFill>
            <a:srgbClr val="0110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0DD1BE-8EEE-DCAE-CCBC-36A224C0377B}"/>
              </a:ext>
            </a:extLst>
          </p:cNvPr>
          <p:cNvSpPr txBox="1"/>
          <p:nvPr/>
        </p:nvSpPr>
        <p:spPr>
          <a:xfrm>
            <a:off x="1458170" y="1061096"/>
            <a:ext cx="9256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DE" sz="5600" dirty="0">
                <a:solidFill>
                  <a:schemeClr val="bg1"/>
                </a:solidFill>
                <a:latin typeface="+mj-lt"/>
                <a:cs typeface="Segoe UI" panose="020B0502040204020203" pitchFamily="34" charset="0"/>
              </a:rPr>
              <a:t>Gartner Digital Worker Umfrage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9A7333-5951-4357-06F8-0008F6A0FE05}"/>
              </a:ext>
            </a:extLst>
          </p:cNvPr>
          <p:cNvSpPr txBox="1"/>
          <p:nvPr/>
        </p:nvSpPr>
        <p:spPr>
          <a:xfrm>
            <a:off x="1929319" y="2728955"/>
            <a:ext cx="833336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800" dirty="0">
                <a:gradFill>
                  <a:gsLst>
                    <a:gs pos="0">
                      <a:srgbClr val="9DDDFD"/>
                    </a:gs>
                    <a:gs pos="74000">
                      <a:srgbClr val="C7C4F4"/>
                    </a:gs>
                    <a:gs pos="82000">
                      <a:srgbClr val="CFACE0"/>
                    </a:gs>
                    <a:gs pos="100000">
                      <a:srgbClr val="E9B0EC"/>
                    </a:gs>
                  </a:gsLst>
                  <a:lin ang="0" scaled="1"/>
                </a:gradFill>
              </a:rPr>
              <a:t>Quantitative</a:t>
            </a:r>
            <a:r>
              <a:rPr lang="en-GB" sz="3800" dirty="0">
                <a:gradFill>
                  <a:gsLst>
                    <a:gs pos="0">
                      <a:srgbClr val="9DDDFD"/>
                    </a:gs>
                    <a:gs pos="74000">
                      <a:srgbClr val="C7C4F4"/>
                    </a:gs>
                    <a:gs pos="82000">
                      <a:srgbClr val="CFACE0"/>
                    </a:gs>
                    <a:gs pos="100000">
                      <a:srgbClr val="E9B0EC"/>
                    </a:gs>
                  </a:gsLst>
                  <a:lin ang="0" scaled="1"/>
                </a:gradFill>
              </a:rPr>
              <a:t> &amp; qualitative </a:t>
            </a:r>
            <a:r>
              <a:rPr lang="en-GB" sz="3800" dirty="0" err="1">
                <a:gradFill>
                  <a:gsLst>
                    <a:gs pos="0">
                      <a:srgbClr val="9DDDFD"/>
                    </a:gs>
                    <a:gs pos="74000">
                      <a:srgbClr val="C7C4F4"/>
                    </a:gs>
                    <a:gs pos="82000">
                      <a:srgbClr val="CFACE0"/>
                    </a:gs>
                    <a:gs pos="100000">
                      <a:srgbClr val="E9B0EC"/>
                    </a:gs>
                  </a:gsLst>
                  <a:lin ang="0" scaled="1"/>
                </a:gradFill>
              </a:rPr>
              <a:t>Ergebnisse</a:t>
            </a:r>
            <a:endParaRPr lang="en-DE" sz="3800" dirty="0">
              <a:gradFill>
                <a:gsLst>
                  <a:gs pos="0">
                    <a:srgbClr val="9DDDFD"/>
                  </a:gs>
                  <a:gs pos="74000">
                    <a:srgbClr val="C7C4F4"/>
                  </a:gs>
                  <a:gs pos="82000">
                    <a:srgbClr val="CFACE0"/>
                  </a:gs>
                  <a:gs pos="100000">
                    <a:srgbClr val="E9B0EC"/>
                  </a:gs>
                </a:gsLst>
                <a:lin ang="0" scaled="1"/>
              </a:gra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07A5B0-5B08-7BFC-81DD-170C7B89F1C0}"/>
              </a:ext>
            </a:extLst>
          </p:cNvPr>
          <p:cNvSpPr txBox="1"/>
          <p:nvPr/>
        </p:nvSpPr>
        <p:spPr>
          <a:xfrm>
            <a:off x="4776281" y="4383770"/>
            <a:ext cx="263943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00" dirty="0">
                <a:solidFill>
                  <a:schemeClr val="bg1"/>
                </a:solidFill>
              </a:rPr>
              <a:t>47% der </a:t>
            </a:r>
            <a:r>
              <a:rPr lang="en-GB" sz="1900" dirty="0" err="1">
                <a:solidFill>
                  <a:schemeClr val="bg1"/>
                </a:solidFill>
              </a:rPr>
              <a:t>Arbeitnehmer</a:t>
            </a:r>
            <a:r>
              <a:rPr lang="en-GB" sz="1900" dirty="0">
                <a:solidFill>
                  <a:schemeClr val="bg1"/>
                </a:solidFill>
              </a:rPr>
              <a:t> </a:t>
            </a:r>
            <a:r>
              <a:rPr lang="en-GB" sz="1900" dirty="0" err="1">
                <a:solidFill>
                  <a:schemeClr val="bg1"/>
                </a:solidFill>
              </a:rPr>
              <a:t>haben</a:t>
            </a:r>
            <a:r>
              <a:rPr lang="en-GB" sz="1900" dirty="0">
                <a:solidFill>
                  <a:schemeClr val="bg1"/>
                </a:solidFill>
              </a:rPr>
              <a:t> </a:t>
            </a:r>
            <a:r>
              <a:rPr lang="en-GB" sz="1900" dirty="0" err="1">
                <a:solidFill>
                  <a:schemeClr val="bg1"/>
                </a:solidFill>
              </a:rPr>
              <a:t>Schwierigkeiten</a:t>
            </a:r>
            <a:r>
              <a:rPr lang="en-GB" sz="1900" dirty="0">
                <a:solidFill>
                  <a:schemeClr val="bg1"/>
                </a:solidFill>
              </a:rPr>
              <a:t>, </a:t>
            </a:r>
            <a:r>
              <a:rPr lang="en-GB" sz="1900" dirty="0" err="1">
                <a:solidFill>
                  <a:schemeClr val="bg1"/>
                </a:solidFill>
              </a:rPr>
              <a:t>Informationen</a:t>
            </a:r>
            <a:r>
              <a:rPr lang="en-GB" sz="1900" dirty="0">
                <a:solidFill>
                  <a:schemeClr val="bg1"/>
                </a:solidFill>
              </a:rPr>
              <a:t> </a:t>
            </a:r>
            <a:r>
              <a:rPr lang="en-GB" sz="1900" dirty="0" err="1">
                <a:solidFill>
                  <a:schemeClr val="bg1"/>
                </a:solidFill>
              </a:rPr>
              <a:t>zu</a:t>
            </a:r>
            <a:r>
              <a:rPr lang="en-GB" sz="1900" dirty="0">
                <a:solidFill>
                  <a:schemeClr val="bg1"/>
                </a:solidFill>
              </a:rPr>
              <a:t> </a:t>
            </a:r>
            <a:r>
              <a:rPr lang="en-GB" sz="1900" dirty="0" err="1">
                <a:solidFill>
                  <a:schemeClr val="bg1"/>
                </a:solidFill>
              </a:rPr>
              <a:t>finden</a:t>
            </a:r>
            <a:endParaRPr lang="en-DE" sz="19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6EC4DE-EDC5-E8D5-7847-9E747E828A01}"/>
              </a:ext>
            </a:extLst>
          </p:cNvPr>
          <p:cNvSpPr txBox="1"/>
          <p:nvPr/>
        </p:nvSpPr>
        <p:spPr>
          <a:xfrm>
            <a:off x="1713689" y="4383770"/>
            <a:ext cx="263943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DE"/>
            </a:defPPr>
            <a:lvl1pPr algn="ctr">
              <a:defRPr sz="19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Die </a:t>
            </a:r>
            <a:r>
              <a:rPr lang="en-GB" dirty="0" err="1"/>
              <a:t>durchschnittliche</a:t>
            </a:r>
            <a:r>
              <a:rPr lang="en-GB" dirty="0"/>
              <a:t> </a:t>
            </a:r>
            <a:r>
              <a:rPr lang="en-GB" dirty="0" err="1"/>
              <a:t>Anzahl</a:t>
            </a:r>
            <a:r>
              <a:rPr lang="en-GB" dirty="0"/>
              <a:t> der </a:t>
            </a:r>
            <a:r>
              <a:rPr lang="en-GB" dirty="0" err="1"/>
              <a:t>Applikationen</a:t>
            </a:r>
            <a:r>
              <a:rPr lang="en-GB" dirty="0"/>
              <a:t> </a:t>
            </a:r>
            <a:r>
              <a:rPr lang="en-GB" dirty="0" err="1"/>
              <a:t>stieg</a:t>
            </a:r>
            <a:r>
              <a:rPr lang="en-GB" dirty="0"/>
              <a:t> </a:t>
            </a:r>
            <a:r>
              <a:rPr lang="en-GB" dirty="0" err="1"/>
              <a:t>seit</a:t>
            </a:r>
            <a:r>
              <a:rPr lang="en-GB" dirty="0"/>
              <a:t> 2019 von 6 auf 11</a:t>
            </a:r>
            <a:endParaRPr lang="en-DE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8EFDA3-74E7-7FD8-53D1-B3B950DA6752}"/>
              </a:ext>
            </a:extLst>
          </p:cNvPr>
          <p:cNvSpPr txBox="1"/>
          <p:nvPr/>
        </p:nvSpPr>
        <p:spPr>
          <a:xfrm>
            <a:off x="7908586" y="4383770"/>
            <a:ext cx="263943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DE"/>
            </a:defPPr>
            <a:lvl1pPr algn="ctr">
              <a:defRPr sz="19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Die Top </a:t>
            </a:r>
            <a:r>
              <a:rPr lang="en-GB" dirty="0" err="1"/>
              <a:t>drei</a:t>
            </a:r>
            <a:r>
              <a:rPr lang="en-GB" dirty="0"/>
              <a:t> </a:t>
            </a:r>
            <a:r>
              <a:rPr lang="en-GB" dirty="0" err="1"/>
              <a:t>Methoden</a:t>
            </a:r>
            <a:r>
              <a:rPr lang="en-GB" dirty="0"/>
              <a:t> des IT-Supports </a:t>
            </a:r>
            <a:r>
              <a:rPr lang="en-GB" dirty="0" err="1"/>
              <a:t>sind</a:t>
            </a:r>
            <a:r>
              <a:rPr lang="en-GB" dirty="0"/>
              <a:t> Live-</a:t>
            </a:r>
            <a:r>
              <a:rPr lang="en-GB" dirty="0" err="1"/>
              <a:t>Telefon</a:t>
            </a:r>
            <a:r>
              <a:rPr lang="en-GB" dirty="0"/>
              <a:t>, Chat und E-Mail</a:t>
            </a:r>
            <a:endParaRPr lang="en-DE" dirty="0"/>
          </a:p>
        </p:txBody>
      </p:sp>
      <p:pic>
        <p:nvPicPr>
          <p:cNvPr id="23" name="Picture 22" descr="A globe with a black background&#10;&#10;Description automatically generated">
            <a:extLst>
              <a:ext uri="{FF2B5EF4-FFF2-40B4-BE49-F238E27FC236}">
                <a16:creationId xmlns:a16="http://schemas.microsoft.com/office/drawing/2014/main" id="{3617B8DB-3B43-E2CF-2DB8-D9F67B4A4C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7408" y="3694806"/>
            <a:ext cx="432000" cy="432000"/>
          </a:xfrm>
          <a:prstGeom prst="rect">
            <a:avLst/>
          </a:prstGeom>
        </p:spPr>
      </p:pic>
      <p:pic>
        <p:nvPicPr>
          <p:cNvPr id="25" name="Picture 24" descr="A blue and purple magnifying glass&#10;&#10;Description automatically generated">
            <a:extLst>
              <a:ext uri="{FF2B5EF4-FFF2-40B4-BE49-F238E27FC236}">
                <a16:creationId xmlns:a16="http://schemas.microsoft.com/office/drawing/2014/main" id="{2EAD9BDB-8CD7-76EF-B88D-92E949EEF4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1800" y="3693837"/>
            <a:ext cx="428400" cy="432969"/>
          </a:xfrm>
          <a:prstGeom prst="rect">
            <a:avLst/>
          </a:prstGeom>
        </p:spPr>
      </p:pic>
      <p:pic>
        <p:nvPicPr>
          <p:cNvPr id="27" name="Picture 26" descr="A black and purple chat bubble&#10;&#10;Description automatically generated">
            <a:extLst>
              <a:ext uri="{FF2B5EF4-FFF2-40B4-BE49-F238E27FC236}">
                <a16:creationId xmlns:a16="http://schemas.microsoft.com/office/drawing/2014/main" id="{B51CF206-0F18-39B2-9AD7-F15F7E9649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92506" y="3707718"/>
            <a:ext cx="471600" cy="43261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ECF3F7-F6BF-A78D-92DE-46B705EF80B4}"/>
              </a:ext>
            </a:extLst>
          </p:cNvPr>
          <p:cNvSpPr txBox="1"/>
          <p:nvPr/>
        </p:nvSpPr>
        <p:spPr>
          <a:xfrm>
            <a:off x="378390" y="6490158"/>
            <a:ext cx="114157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DE" sz="1000" dirty="0">
                <a:solidFill>
                  <a:schemeClr val="bg1"/>
                </a:solidFill>
              </a:rPr>
              <a:t>Quelle: </a:t>
            </a:r>
            <a:r>
              <a:rPr lang="en-GB" sz="1000" dirty="0">
                <a:solidFill>
                  <a:schemeClr val="bg1"/>
                </a:solidFill>
              </a:rPr>
              <a:t>https://</a:t>
            </a:r>
            <a:r>
              <a:rPr lang="en-GB" sz="1000" dirty="0" err="1">
                <a:solidFill>
                  <a:schemeClr val="bg1"/>
                </a:solidFill>
              </a:rPr>
              <a:t>www.gartner.com</a:t>
            </a:r>
            <a:r>
              <a:rPr lang="en-GB" sz="1000" dirty="0">
                <a:solidFill>
                  <a:schemeClr val="bg1"/>
                </a:solidFill>
              </a:rPr>
              <a:t>/</a:t>
            </a:r>
            <a:r>
              <a:rPr lang="en-GB" sz="1000" dirty="0" err="1">
                <a:solidFill>
                  <a:schemeClr val="bg1"/>
                </a:solidFill>
              </a:rPr>
              <a:t>en</a:t>
            </a:r>
            <a:r>
              <a:rPr lang="en-GB" sz="1000" dirty="0">
                <a:solidFill>
                  <a:schemeClr val="bg1"/>
                </a:solidFill>
              </a:rPr>
              <a:t>/newsroom/press-releases/2023-05-10-gartner-survey-reveals-47-percent-of-digital-workers-struggle-to-find-the-information-needed-to-effectively-perform-their-jobs</a:t>
            </a:r>
            <a:endParaRPr lang="en-DE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14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02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B9D3DDF-8216-164A-D915-F536827386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28C689F-AFEB-9AF2-83DA-A6B1FE7981B3}"/>
              </a:ext>
            </a:extLst>
          </p:cNvPr>
          <p:cNvSpPr txBox="1"/>
          <p:nvPr/>
        </p:nvSpPr>
        <p:spPr>
          <a:xfrm>
            <a:off x="2135667" y="4094764"/>
            <a:ext cx="79616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DE" sz="5600" dirty="0">
                <a:solidFill>
                  <a:schemeClr val="bg1"/>
                </a:solidFill>
                <a:latin typeface="+mj-lt"/>
                <a:cs typeface="Segoe UI" panose="020B0502040204020203" pitchFamily="34" charset="0"/>
              </a:rPr>
              <a:t>Copilot für Microsoft 365</a:t>
            </a:r>
          </a:p>
        </p:txBody>
      </p:sp>
      <p:pic>
        <p:nvPicPr>
          <p:cNvPr id="3" name="Picture 2" descr="Free download Microsoft Copilot logo in 2023 | Vector logo, Microsoft,  Vector">
            <a:extLst>
              <a:ext uri="{FF2B5EF4-FFF2-40B4-BE49-F238E27FC236}">
                <a16:creationId xmlns:a16="http://schemas.microsoft.com/office/drawing/2014/main" id="{31318BBB-C99F-8CC4-11F8-EC7EFC811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83" y="2415002"/>
            <a:ext cx="1517633" cy="1379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B0A9569-B6B2-A27C-9001-1EC270E26E12}"/>
              </a:ext>
            </a:extLst>
          </p:cNvPr>
          <p:cNvSpPr/>
          <p:nvPr/>
        </p:nvSpPr>
        <p:spPr>
          <a:xfrm>
            <a:off x="4516847" y="1145091"/>
            <a:ext cx="3200430" cy="60588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9DDDFD"/>
              </a:gs>
              <a:gs pos="74000">
                <a:srgbClr val="C7C4F4"/>
              </a:gs>
              <a:gs pos="82000">
                <a:srgbClr val="CFACE0"/>
              </a:gs>
              <a:gs pos="100000">
                <a:srgbClr val="E9B0E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C2E178-D340-A284-B3AB-A802C5DE9404}"/>
              </a:ext>
            </a:extLst>
          </p:cNvPr>
          <p:cNvSpPr txBox="1"/>
          <p:nvPr/>
        </p:nvSpPr>
        <p:spPr>
          <a:xfrm>
            <a:off x="4542816" y="1184778"/>
            <a:ext cx="3106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DE" sz="2800" dirty="0"/>
              <a:t>Pitch Deck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F4857F-B93A-0F20-26FE-EAB9BCED3613}"/>
              </a:ext>
            </a:extLst>
          </p:cNvPr>
          <p:cNvSpPr txBox="1"/>
          <p:nvPr/>
        </p:nvSpPr>
        <p:spPr>
          <a:xfrm>
            <a:off x="4587393" y="5087067"/>
            <a:ext cx="3017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solidFill>
                  <a:srgbClr val="B3E5FB"/>
                </a:solidFill>
              </a:rPr>
              <a:t>29. März 2024</a:t>
            </a:r>
            <a:endParaRPr lang="en-DE" sz="2800" dirty="0">
              <a:solidFill>
                <a:srgbClr val="B3E5FB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1D3FF8-DD6D-F569-297C-1EF19EF63BDF}"/>
              </a:ext>
            </a:extLst>
          </p:cNvPr>
          <p:cNvSpPr txBox="1"/>
          <p:nvPr/>
        </p:nvSpPr>
        <p:spPr>
          <a:xfrm>
            <a:off x="1929318" y="5610287"/>
            <a:ext cx="8333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gradFill>
                  <a:gsLst>
                    <a:gs pos="0">
                      <a:srgbClr val="9DDDFD"/>
                    </a:gs>
                    <a:gs pos="74000">
                      <a:srgbClr val="C7C4F4"/>
                    </a:gs>
                    <a:gs pos="82000">
                      <a:srgbClr val="CFACE0"/>
                    </a:gs>
                    <a:gs pos="100000">
                      <a:srgbClr val="E9B0EC"/>
                    </a:gs>
                  </a:gsLst>
                  <a:lin ang="0" scaled="1"/>
                </a:gradFill>
              </a:rPr>
              <a:t>Erstellt von Patrick Feninger</a:t>
            </a:r>
            <a:endParaRPr lang="en-DE" sz="2000" dirty="0">
              <a:gradFill>
                <a:gsLst>
                  <a:gs pos="0">
                    <a:srgbClr val="9DDDFD"/>
                  </a:gs>
                  <a:gs pos="74000">
                    <a:srgbClr val="C7C4F4"/>
                  </a:gs>
                  <a:gs pos="82000">
                    <a:srgbClr val="CFACE0"/>
                  </a:gs>
                  <a:gs pos="100000">
                    <a:srgbClr val="E9B0EC"/>
                  </a:gs>
                </a:gsLst>
                <a:lin ang="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56846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02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1598414-A150-D38C-EE17-57DBAC883A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ircular logo with a gear and arrows&#10;&#10;Description automatically generated">
            <a:extLst>
              <a:ext uri="{FF2B5EF4-FFF2-40B4-BE49-F238E27FC236}">
                <a16:creationId xmlns:a16="http://schemas.microsoft.com/office/drawing/2014/main" id="{42FD3743-E408-0362-F36B-18BCE5A54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0000" y="2922087"/>
            <a:ext cx="432000" cy="432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20DD540-9DE6-99AE-B831-813E0713781B}"/>
              </a:ext>
            </a:extLst>
          </p:cNvPr>
          <p:cNvSpPr txBox="1"/>
          <p:nvPr/>
        </p:nvSpPr>
        <p:spPr>
          <a:xfrm>
            <a:off x="1508966" y="390552"/>
            <a:ext cx="91740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DE"/>
            </a:defPPr>
            <a:lvl1pPr algn="ctr">
              <a:defRPr sz="5600">
                <a:solidFill>
                  <a:schemeClr val="bg1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GB" sz="3200" dirty="0"/>
              <a:t>Was </a:t>
            </a:r>
            <a:r>
              <a:rPr lang="en-GB" sz="3200" dirty="0" err="1"/>
              <a:t>ist</a:t>
            </a:r>
            <a:r>
              <a:rPr lang="en-GB" sz="3200" dirty="0"/>
              <a:t> Copilot für Microsoft 365 und </a:t>
            </a:r>
            <a:r>
              <a:rPr lang="en-GB" sz="3200" dirty="0" err="1"/>
              <a:t>wie</a:t>
            </a:r>
            <a:r>
              <a:rPr lang="en-GB" sz="3200" dirty="0"/>
              <a:t> </a:t>
            </a:r>
            <a:r>
              <a:rPr lang="en-GB" sz="3200" dirty="0" err="1"/>
              <a:t>kann</a:t>
            </a:r>
            <a:r>
              <a:rPr lang="en-GB" sz="3200" dirty="0"/>
              <a:t> es </a:t>
            </a:r>
            <a:r>
              <a:rPr lang="en-GB" sz="3200" dirty="0" err="1"/>
              <a:t>bei</a:t>
            </a:r>
            <a:r>
              <a:rPr lang="en-GB" sz="3200" dirty="0"/>
              <a:t> &lt;UNTERNEHMEN&gt; </a:t>
            </a:r>
            <a:r>
              <a:rPr lang="en-GB" sz="3200" dirty="0" err="1"/>
              <a:t>helfen</a:t>
            </a:r>
            <a:r>
              <a:rPr lang="en-GB" sz="3200" dirty="0"/>
              <a:t>, </a:t>
            </a:r>
            <a:r>
              <a:rPr lang="en-GB" sz="3200" dirty="0" err="1"/>
              <a:t>mehr</a:t>
            </a:r>
            <a:r>
              <a:rPr lang="en-GB" sz="3200" dirty="0"/>
              <a:t> </a:t>
            </a:r>
            <a:r>
              <a:rPr lang="en-GB" sz="3200" dirty="0" err="1"/>
              <a:t>mit</a:t>
            </a:r>
            <a:r>
              <a:rPr lang="en-GB" sz="3200" dirty="0"/>
              <a:t> KI </a:t>
            </a:r>
            <a:r>
              <a:rPr lang="en-GB" sz="3200" dirty="0" err="1"/>
              <a:t>zu</a:t>
            </a:r>
            <a:r>
              <a:rPr lang="en-GB" sz="3200" dirty="0"/>
              <a:t> </a:t>
            </a:r>
            <a:r>
              <a:rPr lang="en-GB" sz="3200" dirty="0" err="1"/>
              <a:t>erreichen</a:t>
            </a:r>
            <a:r>
              <a:rPr lang="en-GB" sz="3200" dirty="0"/>
              <a:t>?</a:t>
            </a:r>
            <a:endParaRPr lang="en-DE" sz="3200" dirty="0"/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DBA7C326-1C7F-9E3A-3A36-9C5402C3EC6A}"/>
              </a:ext>
            </a:extLst>
          </p:cNvPr>
          <p:cNvSpPr/>
          <p:nvPr/>
        </p:nvSpPr>
        <p:spPr>
          <a:xfrm>
            <a:off x="1290536" y="2297151"/>
            <a:ext cx="9610928" cy="4170297"/>
          </a:xfrm>
          <a:prstGeom prst="roundRect">
            <a:avLst>
              <a:gd name="adj" fmla="val 5793"/>
            </a:avLst>
          </a:prstGeom>
          <a:noFill/>
          <a:ln w="25400">
            <a:solidFill>
              <a:srgbClr val="27435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50FA719-7DC6-0C0D-B012-1FFBE36DD59F}"/>
              </a:ext>
            </a:extLst>
          </p:cNvPr>
          <p:cNvSpPr txBox="1"/>
          <p:nvPr/>
        </p:nvSpPr>
        <p:spPr>
          <a:xfrm>
            <a:off x="1598454" y="3640096"/>
            <a:ext cx="90183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err="1">
                <a:solidFill>
                  <a:schemeClr val="bg1"/>
                </a:solidFill>
              </a:rPr>
              <a:t>Digitale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Überlastung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meistern</a:t>
            </a:r>
            <a:r>
              <a:rPr lang="en-GB" sz="2000" b="1" dirty="0">
                <a:solidFill>
                  <a:schemeClr val="bg1"/>
                </a:solidFill>
              </a:rPr>
              <a:t>: </a:t>
            </a:r>
            <a:r>
              <a:rPr lang="en-GB" sz="2000" dirty="0" err="1">
                <a:solidFill>
                  <a:schemeClr val="bg1"/>
                </a:solidFill>
              </a:rPr>
              <a:t>Kombiniere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leistungsstarke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Sprachmodelle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mit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Inhalten</a:t>
            </a:r>
            <a:r>
              <a:rPr lang="en-GB" sz="2000" dirty="0">
                <a:solidFill>
                  <a:schemeClr val="bg1"/>
                </a:solidFill>
              </a:rPr>
              <a:t> und </a:t>
            </a:r>
            <a:r>
              <a:rPr lang="en-GB" sz="2000" dirty="0" err="1">
                <a:solidFill>
                  <a:schemeClr val="bg1"/>
                </a:solidFill>
              </a:rPr>
              <a:t>Kontext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aus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dem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Arbeitsumfeld</a:t>
            </a:r>
            <a:r>
              <a:rPr lang="en-GB" sz="2000" dirty="0">
                <a:solidFill>
                  <a:schemeClr val="bg1"/>
                </a:solidFill>
              </a:rPr>
              <a:t>, um </a:t>
            </a:r>
            <a:r>
              <a:rPr lang="en-GB" sz="2000" dirty="0" err="1">
                <a:solidFill>
                  <a:schemeClr val="bg1"/>
                </a:solidFill>
              </a:rPr>
              <a:t>jede</a:t>
            </a:r>
            <a:r>
              <a:rPr lang="en-GB" sz="2000" dirty="0">
                <a:solidFill>
                  <a:schemeClr val="bg1"/>
                </a:solidFill>
              </a:rPr>
              <a:t> Aufgabe </a:t>
            </a:r>
            <a:r>
              <a:rPr lang="en-GB" sz="2000" dirty="0" err="1">
                <a:solidFill>
                  <a:schemeClr val="bg1"/>
                </a:solidFill>
              </a:rPr>
              <a:t>zu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bewältigen</a:t>
            </a:r>
            <a:r>
              <a:rPr lang="en-GB" sz="2000" dirty="0">
                <a:solidFill>
                  <a:schemeClr val="bg1"/>
                </a:solidFill>
              </a:rPr>
              <a:t>. </a:t>
            </a:r>
            <a:br>
              <a:rPr lang="en-DE" sz="2000" dirty="0">
                <a:solidFill>
                  <a:schemeClr val="bg1"/>
                </a:solidFill>
              </a:rPr>
            </a:br>
            <a:endParaRPr lang="en-GB" sz="2000" dirty="0">
              <a:solidFill>
                <a:schemeClr val="bg1"/>
              </a:solidFill>
            </a:endParaRPr>
          </a:p>
          <a:p>
            <a:pPr algn="ctr"/>
            <a:r>
              <a:rPr lang="en-GB" sz="2000" b="1" dirty="0" err="1">
                <a:solidFill>
                  <a:schemeClr val="bg1"/>
                </a:solidFill>
              </a:rPr>
              <a:t>Effektivere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Besprechung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halten</a:t>
            </a:r>
            <a:r>
              <a:rPr lang="en-GB" sz="2000" b="1" dirty="0">
                <a:solidFill>
                  <a:schemeClr val="bg1"/>
                </a:solidFill>
              </a:rPr>
              <a:t>: </a:t>
            </a:r>
            <a:r>
              <a:rPr lang="en-GB" sz="2000" dirty="0" err="1">
                <a:solidFill>
                  <a:schemeClr val="bg1"/>
                </a:solidFill>
              </a:rPr>
              <a:t>Bringe</a:t>
            </a:r>
            <a:r>
              <a:rPr lang="en-GB" sz="2000" dirty="0">
                <a:solidFill>
                  <a:schemeClr val="bg1"/>
                </a:solidFill>
              </a:rPr>
              <a:t> dich in </a:t>
            </a:r>
            <a:r>
              <a:rPr lang="en-GB" sz="2000" dirty="0" err="1">
                <a:solidFill>
                  <a:schemeClr val="bg1"/>
                </a:solidFill>
              </a:rPr>
              <a:t>Präsenzbesprechungen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stärker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ein</a:t>
            </a:r>
            <a:r>
              <a:rPr lang="en-GB" sz="2000" dirty="0">
                <a:solidFill>
                  <a:schemeClr val="bg1"/>
                </a:solidFill>
              </a:rPr>
              <a:t>, und </a:t>
            </a:r>
            <a:r>
              <a:rPr lang="en-GB" sz="2000" dirty="0" err="1">
                <a:solidFill>
                  <a:schemeClr val="bg1"/>
                </a:solidFill>
              </a:rPr>
              <a:t>arbeite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verpasste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Besprechungen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schneller</a:t>
            </a:r>
            <a:r>
              <a:rPr lang="en-GB" sz="2000" dirty="0">
                <a:solidFill>
                  <a:schemeClr val="bg1"/>
                </a:solidFill>
              </a:rPr>
              <a:t> auf.</a:t>
            </a:r>
          </a:p>
          <a:p>
            <a:pPr algn="ctr"/>
            <a:endParaRPr lang="en-GB" sz="2000" dirty="0">
              <a:solidFill>
                <a:schemeClr val="bg1"/>
              </a:solidFill>
            </a:endParaRPr>
          </a:p>
          <a:p>
            <a:pPr algn="ctr"/>
            <a:r>
              <a:rPr lang="en-GB" sz="2000" b="1" dirty="0" err="1">
                <a:solidFill>
                  <a:schemeClr val="bg1"/>
                </a:solidFill>
              </a:rPr>
              <a:t>Verpasstes</a:t>
            </a:r>
            <a:r>
              <a:rPr lang="en-GB" sz="2000" b="1" dirty="0">
                <a:solidFill>
                  <a:schemeClr val="bg1"/>
                </a:solidFill>
              </a:rPr>
              <a:t> schnell </a:t>
            </a:r>
            <a:r>
              <a:rPr lang="en-GB" sz="2000" b="1" dirty="0" err="1">
                <a:solidFill>
                  <a:schemeClr val="bg1"/>
                </a:solidFill>
              </a:rPr>
              <a:t>aufholen</a:t>
            </a:r>
            <a:r>
              <a:rPr lang="en-GB" sz="2000" b="1" dirty="0">
                <a:solidFill>
                  <a:schemeClr val="bg1"/>
                </a:solidFill>
              </a:rPr>
              <a:t>: </a:t>
            </a:r>
            <a:r>
              <a:rPr lang="en-GB" sz="2000" dirty="0" err="1">
                <a:solidFill>
                  <a:schemeClr val="bg1"/>
                </a:solidFill>
              </a:rPr>
              <a:t>Fasse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lange</a:t>
            </a:r>
            <a:r>
              <a:rPr lang="en-GB" sz="2000" dirty="0">
                <a:solidFill>
                  <a:schemeClr val="bg1"/>
                </a:solidFill>
              </a:rPr>
              <a:t> E-Mail-Threads </a:t>
            </a:r>
            <a:r>
              <a:rPr lang="en-GB" sz="2000" dirty="0" err="1">
                <a:solidFill>
                  <a:schemeClr val="bg1"/>
                </a:solidFill>
              </a:rPr>
              <a:t>zusammen</a:t>
            </a:r>
            <a:r>
              <a:rPr lang="en-GB" sz="2000" dirty="0">
                <a:solidFill>
                  <a:schemeClr val="bg1"/>
                </a:solidFill>
              </a:rPr>
              <a:t>, und </a:t>
            </a:r>
            <a:r>
              <a:rPr lang="en-GB" sz="2000" dirty="0" err="1">
                <a:solidFill>
                  <a:schemeClr val="bg1"/>
                </a:solidFill>
              </a:rPr>
              <a:t>entwerfe</a:t>
            </a:r>
            <a:r>
              <a:rPr lang="en-GB" sz="2000" dirty="0">
                <a:solidFill>
                  <a:schemeClr val="bg1"/>
                </a:solidFill>
              </a:rPr>
              <a:t> in </a:t>
            </a:r>
            <a:r>
              <a:rPr lang="en-GB" sz="2000" dirty="0" err="1">
                <a:solidFill>
                  <a:schemeClr val="bg1"/>
                </a:solidFill>
              </a:rPr>
              <a:t>Kürze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neue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Antwortvorschläge</a:t>
            </a:r>
            <a:r>
              <a:rPr lang="en-GB" sz="20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C24D42-05ED-A5A4-34F6-F9D90AFAEAF2}"/>
              </a:ext>
            </a:extLst>
          </p:cNvPr>
          <p:cNvSpPr/>
          <p:nvPr/>
        </p:nvSpPr>
        <p:spPr>
          <a:xfrm>
            <a:off x="2049294" y="1961029"/>
            <a:ext cx="8073957" cy="788976"/>
          </a:xfrm>
          <a:prstGeom prst="rect">
            <a:avLst/>
          </a:prstGeom>
          <a:solidFill>
            <a:srgbClr val="0110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763D13C-8A7C-ECF9-9BCB-C1705CEAC53B}"/>
              </a:ext>
            </a:extLst>
          </p:cNvPr>
          <p:cNvSpPr txBox="1"/>
          <p:nvPr/>
        </p:nvSpPr>
        <p:spPr>
          <a:xfrm>
            <a:off x="1940952" y="1970307"/>
            <a:ext cx="833336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DE" sz="3800" dirty="0">
                <a:gradFill>
                  <a:gsLst>
                    <a:gs pos="0">
                      <a:srgbClr val="9DDDFD"/>
                    </a:gs>
                    <a:gs pos="74000">
                      <a:srgbClr val="C7C4F4"/>
                    </a:gs>
                    <a:gs pos="82000">
                      <a:srgbClr val="CFACE0"/>
                    </a:gs>
                    <a:gs pos="100000">
                      <a:srgbClr val="E9B0EC"/>
                    </a:gs>
                  </a:gsLst>
                  <a:lin ang="0" scaled="1"/>
                </a:gradFill>
              </a:rPr>
              <a:t>Produktivität steigern</a:t>
            </a:r>
          </a:p>
        </p:txBody>
      </p:sp>
    </p:spTree>
    <p:extLst>
      <p:ext uri="{BB962C8B-B14F-4D97-AF65-F5344CB8AC3E}">
        <p14:creationId xmlns:p14="http://schemas.microsoft.com/office/powerpoint/2010/main" val="236249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02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1598414-A150-D38C-EE17-57DBAC883A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of a snowman&#10;&#10;Description automatically generated">
            <a:extLst>
              <a:ext uri="{FF2B5EF4-FFF2-40B4-BE49-F238E27FC236}">
                <a16:creationId xmlns:a16="http://schemas.microsoft.com/office/drawing/2014/main" id="{B6B94F2D-EB77-7C25-2E8D-5A310EFB6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0000" y="2920935"/>
            <a:ext cx="432000" cy="433152"/>
          </a:xfrm>
          <a:prstGeom prst="rect">
            <a:avLst/>
          </a:prstGeom>
        </p:spPr>
      </p:pic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DBA7C326-1C7F-9E3A-3A36-9C5402C3EC6A}"/>
              </a:ext>
            </a:extLst>
          </p:cNvPr>
          <p:cNvSpPr/>
          <p:nvPr/>
        </p:nvSpPr>
        <p:spPr>
          <a:xfrm>
            <a:off x="1290536" y="2297151"/>
            <a:ext cx="9610928" cy="4170297"/>
          </a:xfrm>
          <a:prstGeom prst="roundRect">
            <a:avLst>
              <a:gd name="adj" fmla="val 5793"/>
            </a:avLst>
          </a:prstGeom>
          <a:noFill/>
          <a:ln w="25400">
            <a:solidFill>
              <a:srgbClr val="27435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50FA719-7DC6-0C0D-B012-1FFBE36DD59F}"/>
              </a:ext>
            </a:extLst>
          </p:cNvPr>
          <p:cNvSpPr txBox="1"/>
          <p:nvPr/>
        </p:nvSpPr>
        <p:spPr>
          <a:xfrm>
            <a:off x="1598454" y="3640096"/>
            <a:ext cx="90183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err="1">
                <a:solidFill>
                  <a:schemeClr val="bg1"/>
                </a:solidFill>
              </a:rPr>
              <a:t>Schreibtalent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verbessern</a:t>
            </a:r>
            <a:r>
              <a:rPr lang="en-GB" sz="2000" b="1" dirty="0">
                <a:solidFill>
                  <a:schemeClr val="bg1"/>
                </a:solidFill>
              </a:rPr>
              <a:t>: </a:t>
            </a:r>
            <a:r>
              <a:rPr lang="en-GB" sz="2000" dirty="0">
                <a:solidFill>
                  <a:schemeClr val="bg1"/>
                </a:solidFill>
              </a:rPr>
              <a:t>Copilot </a:t>
            </a:r>
            <a:r>
              <a:rPr lang="en-GB" sz="2000" dirty="0" err="1">
                <a:solidFill>
                  <a:schemeClr val="bg1"/>
                </a:solidFill>
              </a:rPr>
              <a:t>ist</a:t>
            </a:r>
            <a:r>
              <a:rPr lang="en-GB" sz="2000" dirty="0">
                <a:solidFill>
                  <a:schemeClr val="bg1"/>
                </a:solidFill>
              </a:rPr>
              <a:t> der </a:t>
            </a:r>
            <a:r>
              <a:rPr lang="en-GB" sz="2000" dirty="0" err="1">
                <a:solidFill>
                  <a:schemeClr val="bg1"/>
                </a:solidFill>
              </a:rPr>
              <a:t>perfekte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Begleiter</a:t>
            </a:r>
            <a:r>
              <a:rPr lang="en-GB" sz="2000" dirty="0">
                <a:solidFill>
                  <a:schemeClr val="bg1"/>
                </a:solidFill>
              </a:rPr>
              <a:t>, der </a:t>
            </a:r>
            <a:r>
              <a:rPr lang="en-GB" sz="2000" dirty="0" err="1">
                <a:solidFill>
                  <a:schemeClr val="bg1"/>
                </a:solidFill>
              </a:rPr>
              <a:t>Texte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GB" sz="2000" dirty="0" err="1">
                <a:solidFill>
                  <a:schemeClr val="bg1"/>
                </a:solidFill>
              </a:rPr>
              <a:t>entwirft</a:t>
            </a:r>
            <a:r>
              <a:rPr lang="en-GB" sz="2000" dirty="0">
                <a:solidFill>
                  <a:schemeClr val="bg1"/>
                </a:solidFill>
              </a:rPr>
              <a:t>, </a:t>
            </a:r>
            <a:r>
              <a:rPr lang="en-GB" sz="2000" dirty="0" err="1">
                <a:solidFill>
                  <a:schemeClr val="bg1"/>
                </a:solidFill>
              </a:rPr>
              <a:t>überarbeitet</a:t>
            </a:r>
            <a:r>
              <a:rPr lang="en-GB" sz="2000" dirty="0">
                <a:solidFill>
                  <a:schemeClr val="bg1"/>
                </a:solidFill>
              </a:rPr>
              <a:t>, </a:t>
            </a:r>
            <a:r>
              <a:rPr lang="en-GB" sz="2000" dirty="0" err="1">
                <a:solidFill>
                  <a:schemeClr val="bg1"/>
                </a:solidFill>
              </a:rPr>
              <a:t>zusammenfasst</a:t>
            </a:r>
            <a:r>
              <a:rPr lang="en-GB" sz="2000" dirty="0">
                <a:solidFill>
                  <a:schemeClr val="bg1"/>
                </a:solidFill>
              </a:rPr>
              <a:t> und </a:t>
            </a:r>
            <a:r>
              <a:rPr lang="en-GB" sz="2000" dirty="0" err="1">
                <a:solidFill>
                  <a:schemeClr val="bg1"/>
                </a:solidFill>
              </a:rPr>
              <a:t>verfasst</a:t>
            </a:r>
            <a:r>
              <a:rPr lang="en-GB" sz="2000" dirty="0">
                <a:solidFill>
                  <a:schemeClr val="bg1"/>
                </a:solidFill>
              </a:rPr>
              <a:t>.</a:t>
            </a:r>
          </a:p>
          <a:p>
            <a:pPr algn="ctr"/>
            <a:endParaRPr lang="en-GB" sz="2000" b="1" dirty="0">
              <a:solidFill>
                <a:schemeClr val="bg1"/>
              </a:solidFill>
            </a:endParaRPr>
          </a:p>
          <a:p>
            <a:pPr algn="ctr"/>
            <a:r>
              <a:rPr lang="en-GB" sz="2000" b="1" dirty="0">
                <a:solidFill>
                  <a:schemeClr val="bg1"/>
                </a:solidFill>
              </a:rPr>
              <a:t>Ideen </a:t>
            </a:r>
            <a:r>
              <a:rPr lang="en-GB" sz="2000" b="1" dirty="0" err="1">
                <a:solidFill>
                  <a:schemeClr val="bg1"/>
                </a:solidFill>
              </a:rPr>
              <a:t>zum</a:t>
            </a:r>
            <a:r>
              <a:rPr lang="en-GB" sz="2000" b="1" dirty="0">
                <a:solidFill>
                  <a:schemeClr val="bg1"/>
                </a:solidFill>
              </a:rPr>
              <a:t> Leben </a:t>
            </a:r>
            <a:r>
              <a:rPr lang="en-GB" sz="2000" b="1" dirty="0" err="1">
                <a:solidFill>
                  <a:schemeClr val="bg1"/>
                </a:solidFill>
              </a:rPr>
              <a:t>erwecken</a:t>
            </a:r>
            <a:r>
              <a:rPr lang="en-GB" sz="2000" b="1" dirty="0">
                <a:solidFill>
                  <a:schemeClr val="bg1"/>
                </a:solidFill>
              </a:rPr>
              <a:t>: </a:t>
            </a:r>
            <a:r>
              <a:rPr lang="en-GB" sz="2000" dirty="0" err="1">
                <a:solidFill>
                  <a:schemeClr val="bg1"/>
                </a:solidFill>
              </a:rPr>
              <a:t>Beginne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eine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neue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Präsentation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mit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einem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einfachen</a:t>
            </a:r>
            <a:r>
              <a:rPr lang="en-GB" sz="2000" dirty="0">
                <a:solidFill>
                  <a:schemeClr val="bg1"/>
                </a:solidFill>
              </a:rPr>
              <a:t> Prompt </a:t>
            </a:r>
            <a:r>
              <a:rPr lang="en-GB" sz="2000" dirty="0" err="1">
                <a:solidFill>
                  <a:schemeClr val="bg1"/>
                </a:solidFill>
              </a:rPr>
              <a:t>oder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einer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Gliederung</a:t>
            </a:r>
            <a:r>
              <a:rPr lang="en-GB" sz="2000" dirty="0">
                <a:solidFill>
                  <a:schemeClr val="bg1"/>
                </a:solidFill>
              </a:rPr>
              <a:t> – in </a:t>
            </a:r>
            <a:r>
              <a:rPr lang="en-GB" sz="2000" dirty="0" err="1">
                <a:solidFill>
                  <a:schemeClr val="bg1"/>
                </a:solidFill>
              </a:rPr>
              <a:t>natürlicher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Sprache</a:t>
            </a:r>
            <a:r>
              <a:rPr lang="en-GB" sz="2000" dirty="0">
                <a:solidFill>
                  <a:schemeClr val="bg1"/>
                </a:solidFill>
              </a:rPr>
              <a:t>.</a:t>
            </a:r>
          </a:p>
          <a:p>
            <a:pPr algn="ctr"/>
            <a:endParaRPr lang="en-GB" sz="2000" dirty="0">
              <a:solidFill>
                <a:schemeClr val="bg1"/>
              </a:solidFill>
            </a:endParaRPr>
          </a:p>
          <a:p>
            <a:pPr algn="ctr"/>
            <a:r>
              <a:rPr lang="en-GB" sz="2000" b="1" dirty="0" err="1">
                <a:solidFill>
                  <a:schemeClr val="bg1"/>
                </a:solidFill>
              </a:rPr>
              <a:t>Daten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analysieren</a:t>
            </a:r>
            <a:r>
              <a:rPr lang="en-GB" sz="2000" b="1" dirty="0">
                <a:solidFill>
                  <a:schemeClr val="bg1"/>
                </a:solidFill>
              </a:rPr>
              <a:t> und </a:t>
            </a:r>
            <a:r>
              <a:rPr lang="en-GB" sz="2000" b="1" dirty="0" err="1">
                <a:solidFill>
                  <a:schemeClr val="bg1"/>
                </a:solidFill>
              </a:rPr>
              <a:t>erkunden</a:t>
            </a:r>
            <a:r>
              <a:rPr lang="en-GB" sz="2000" b="1" dirty="0">
                <a:solidFill>
                  <a:schemeClr val="bg1"/>
                </a:solidFill>
              </a:rPr>
              <a:t>: </a:t>
            </a:r>
            <a:r>
              <a:rPr lang="en-GB" sz="2000" dirty="0" err="1">
                <a:solidFill>
                  <a:schemeClr val="bg1"/>
                </a:solidFill>
              </a:rPr>
              <a:t>Erkennen</a:t>
            </a:r>
            <a:r>
              <a:rPr lang="en-GB" sz="2000" dirty="0">
                <a:solidFill>
                  <a:schemeClr val="bg1"/>
                </a:solidFill>
              </a:rPr>
              <a:t> von Trends, </a:t>
            </a:r>
            <a:r>
              <a:rPr lang="en-GB" sz="2000" dirty="0" err="1">
                <a:solidFill>
                  <a:schemeClr val="bg1"/>
                </a:solidFill>
              </a:rPr>
              <a:t>erstellen</a:t>
            </a:r>
            <a:r>
              <a:rPr lang="en-GB" sz="2000" dirty="0">
                <a:solidFill>
                  <a:schemeClr val="bg1"/>
                </a:solidFill>
              </a:rPr>
              <a:t> von </a:t>
            </a:r>
            <a:r>
              <a:rPr lang="en-GB" sz="2000" dirty="0" err="1">
                <a:solidFill>
                  <a:schemeClr val="bg1"/>
                </a:solidFill>
              </a:rPr>
              <a:t>aussagekräftige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Visualisierungen</a:t>
            </a:r>
            <a:r>
              <a:rPr lang="en-GB" sz="2000" dirty="0">
                <a:solidFill>
                  <a:schemeClr val="bg1"/>
                </a:solidFill>
              </a:rPr>
              <a:t>, </a:t>
            </a:r>
            <a:r>
              <a:rPr lang="en-GB" sz="2000" dirty="0" err="1">
                <a:solidFill>
                  <a:schemeClr val="bg1"/>
                </a:solidFill>
              </a:rPr>
              <a:t>oder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frage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nach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Empfehlungen</a:t>
            </a:r>
            <a:r>
              <a:rPr lang="en-GB" sz="20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C24D42-05ED-A5A4-34F6-F9D90AFAEAF2}"/>
              </a:ext>
            </a:extLst>
          </p:cNvPr>
          <p:cNvSpPr/>
          <p:nvPr/>
        </p:nvSpPr>
        <p:spPr>
          <a:xfrm>
            <a:off x="2049294" y="1961029"/>
            <a:ext cx="8073957" cy="788976"/>
          </a:xfrm>
          <a:prstGeom prst="rect">
            <a:avLst/>
          </a:prstGeom>
          <a:solidFill>
            <a:srgbClr val="0110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763D13C-8A7C-ECF9-9BCB-C1705CEAC53B}"/>
              </a:ext>
            </a:extLst>
          </p:cNvPr>
          <p:cNvSpPr txBox="1"/>
          <p:nvPr/>
        </p:nvSpPr>
        <p:spPr>
          <a:xfrm>
            <a:off x="1940952" y="1970307"/>
            <a:ext cx="833336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DE" sz="3800" dirty="0">
                <a:gradFill>
                  <a:gsLst>
                    <a:gs pos="0">
                      <a:srgbClr val="9DDDFD"/>
                    </a:gs>
                    <a:gs pos="74000">
                      <a:srgbClr val="C7C4F4"/>
                    </a:gs>
                    <a:gs pos="82000">
                      <a:srgbClr val="CFACE0"/>
                    </a:gs>
                    <a:gs pos="100000">
                      <a:srgbClr val="E9B0EC"/>
                    </a:gs>
                  </a:gsLst>
                  <a:lin ang="0" scaled="1"/>
                </a:gradFill>
              </a:rPr>
              <a:t>Menschliche Kreativität fördern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291C11-9612-6923-40BC-C79E7B2C5E24}"/>
              </a:ext>
            </a:extLst>
          </p:cNvPr>
          <p:cNvSpPr txBox="1"/>
          <p:nvPr/>
        </p:nvSpPr>
        <p:spPr>
          <a:xfrm>
            <a:off x="1508966" y="390552"/>
            <a:ext cx="91740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DE"/>
            </a:defPPr>
            <a:lvl1pPr algn="ctr">
              <a:defRPr sz="5600">
                <a:solidFill>
                  <a:schemeClr val="bg1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GB" sz="3200" dirty="0"/>
              <a:t>Was </a:t>
            </a:r>
            <a:r>
              <a:rPr lang="en-GB" sz="3200" dirty="0" err="1"/>
              <a:t>ist</a:t>
            </a:r>
            <a:r>
              <a:rPr lang="en-GB" sz="3200" dirty="0"/>
              <a:t> Copilot für Microsoft 365 und </a:t>
            </a:r>
            <a:r>
              <a:rPr lang="en-GB" sz="3200" dirty="0" err="1"/>
              <a:t>wie</a:t>
            </a:r>
            <a:r>
              <a:rPr lang="en-GB" sz="3200" dirty="0"/>
              <a:t> </a:t>
            </a:r>
            <a:r>
              <a:rPr lang="en-GB" sz="3200" dirty="0" err="1"/>
              <a:t>kann</a:t>
            </a:r>
            <a:r>
              <a:rPr lang="en-GB" sz="3200" dirty="0"/>
              <a:t> es </a:t>
            </a:r>
            <a:r>
              <a:rPr lang="en-GB" sz="3200" dirty="0" err="1"/>
              <a:t>bei</a:t>
            </a:r>
            <a:r>
              <a:rPr lang="en-GB" sz="3200" dirty="0"/>
              <a:t> &lt;UNTERNEHMEN&gt; </a:t>
            </a:r>
            <a:r>
              <a:rPr lang="en-GB" sz="3200" dirty="0" err="1"/>
              <a:t>helfen</a:t>
            </a:r>
            <a:r>
              <a:rPr lang="en-GB" sz="3200" dirty="0"/>
              <a:t>, </a:t>
            </a:r>
            <a:r>
              <a:rPr lang="en-GB" sz="3200" dirty="0" err="1"/>
              <a:t>mehr</a:t>
            </a:r>
            <a:r>
              <a:rPr lang="en-GB" sz="3200" dirty="0"/>
              <a:t> </a:t>
            </a:r>
            <a:r>
              <a:rPr lang="en-GB" sz="3200" dirty="0" err="1"/>
              <a:t>mit</a:t>
            </a:r>
            <a:r>
              <a:rPr lang="en-GB" sz="3200" dirty="0"/>
              <a:t> KI </a:t>
            </a:r>
            <a:r>
              <a:rPr lang="en-GB" sz="3200" dirty="0" err="1"/>
              <a:t>zu</a:t>
            </a:r>
            <a:r>
              <a:rPr lang="en-GB" sz="3200" dirty="0"/>
              <a:t> </a:t>
            </a:r>
            <a:r>
              <a:rPr lang="en-GB" sz="3200" dirty="0" err="1"/>
              <a:t>erreichen</a:t>
            </a:r>
            <a:r>
              <a:rPr lang="en-GB" sz="3200" dirty="0"/>
              <a:t>?</a:t>
            </a:r>
            <a:endParaRPr lang="en-DE" sz="3200" dirty="0"/>
          </a:p>
        </p:txBody>
      </p:sp>
    </p:spTree>
    <p:extLst>
      <p:ext uri="{BB962C8B-B14F-4D97-AF65-F5344CB8AC3E}">
        <p14:creationId xmlns:p14="http://schemas.microsoft.com/office/powerpoint/2010/main" val="116958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02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1598414-A150-D38C-EE17-57DBAC883A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fingerprint on a black background&#10;&#10;Description automatically generated">
            <a:extLst>
              <a:ext uri="{FF2B5EF4-FFF2-40B4-BE49-F238E27FC236}">
                <a16:creationId xmlns:a16="http://schemas.microsoft.com/office/drawing/2014/main" id="{967188D6-5EAC-46EA-6879-4DA25658F6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4272" y="2922087"/>
            <a:ext cx="324000" cy="432000"/>
          </a:xfrm>
          <a:prstGeom prst="rect">
            <a:avLst/>
          </a:prstGeom>
        </p:spPr>
      </p:pic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DBA7C326-1C7F-9E3A-3A36-9C5402C3EC6A}"/>
              </a:ext>
            </a:extLst>
          </p:cNvPr>
          <p:cNvSpPr/>
          <p:nvPr/>
        </p:nvSpPr>
        <p:spPr>
          <a:xfrm>
            <a:off x="1290536" y="2297151"/>
            <a:ext cx="9610928" cy="4170297"/>
          </a:xfrm>
          <a:prstGeom prst="roundRect">
            <a:avLst>
              <a:gd name="adj" fmla="val 5793"/>
            </a:avLst>
          </a:prstGeom>
          <a:noFill/>
          <a:ln w="25400">
            <a:solidFill>
              <a:srgbClr val="27435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50FA719-7DC6-0C0D-B012-1FFBE36DD59F}"/>
              </a:ext>
            </a:extLst>
          </p:cNvPr>
          <p:cNvSpPr txBox="1"/>
          <p:nvPr/>
        </p:nvSpPr>
        <p:spPr>
          <a:xfrm>
            <a:off x="1598454" y="3640096"/>
            <a:ext cx="90183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Schutz </a:t>
            </a:r>
            <a:r>
              <a:rPr lang="en-GB" sz="2000" b="1" dirty="0" err="1">
                <a:solidFill>
                  <a:schemeClr val="bg1"/>
                </a:solidFill>
              </a:rPr>
              <a:t>im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Vordergrund</a:t>
            </a:r>
            <a:r>
              <a:rPr lang="en-GB" sz="2000" b="1" dirty="0">
                <a:solidFill>
                  <a:schemeClr val="bg1"/>
                </a:solidFill>
              </a:rPr>
              <a:t> : </a:t>
            </a:r>
            <a:r>
              <a:rPr lang="en-GB" sz="2000" dirty="0" err="1">
                <a:solidFill>
                  <a:schemeClr val="bg1"/>
                </a:solidFill>
              </a:rPr>
              <a:t>Daten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werden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durch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umfangreiche</a:t>
            </a:r>
            <a:r>
              <a:rPr lang="en-GB" sz="2000" dirty="0">
                <a:solidFill>
                  <a:schemeClr val="bg1"/>
                </a:solidFill>
              </a:rPr>
              <a:t> Compliance- und </a:t>
            </a:r>
            <a:r>
              <a:rPr lang="en-GB" sz="2000" dirty="0" err="1">
                <a:solidFill>
                  <a:schemeClr val="bg1"/>
                </a:solidFill>
              </a:rPr>
              <a:t>Sicherheitskontrollen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geschützt</a:t>
            </a:r>
            <a:r>
              <a:rPr lang="en-GB" sz="2000" dirty="0">
                <a:solidFill>
                  <a:schemeClr val="bg1"/>
                </a:solidFill>
              </a:rPr>
              <a:t>.</a:t>
            </a:r>
          </a:p>
          <a:p>
            <a:pPr algn="ctr"/>
            <a:endParaRPr lang="en-GB" sz="2000" b="1" dirty="0">
              <a:solidFill>
                <a:schemeClr val="bg1"/>
              </a:solidFill>
            </a:endParaRPr>
          </a:p>
          <a:p>
            <a:pPr algn="ctr"/>
            <a:r>
              <a:rPr lang="en-GB" sz="2000" b="1" dirty="0" err="1">
                <a:solidFill>
                  <a:schemeClr val="bg1"/>
                </a:solidFill>
              </a:rPr>
              <a:t>Umfassende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Sicherheit</a:t>
            </a:r>
            <a:r>
              <a:rPr lang="en-GB" sz="2000" b="1" dirty="0">
                <a:solidFill>
                  <a:schemeClr val="bg1"/>
                </a:solidFill>
              </a:rPr>
              <a:t>: </a:t>
            </a:r>
            <a:r>
              <a:rPr lang="en-GB" sz="2000" dirty="0">
                <a:solidFill>
                  <a:schemeClr val="bg1"/>
                </a:solidFill>
              </a:rPr>
              <a:t>Copilot </a:t>
            </a:r>
            <a:r>
              <a:rPr lang="en-GB" sz="2000" dirty="0" err="1">
                <a:solidFill>
                  <a:schemeClr val="bg1"/>
                </a:solidFill>
              </a:rPr>
              <a:t>berücksichtigt</a:t>
            </a:r>
            <a:r>
              <a:rPr lang="en-GB" sz="2000" dirty="0">
                <a:solidFill>
                  <a:schemeClr val="bg1"/>
                </a:solidFill>
              </a:rPr>
              <a:t> die </a:t>
            </a:r>
            <a:r>
              <a:rPr lang="en-GB" sz="2000" dirty="0" err="1">
                <a:solidFill>
                  <a:schemeClr val="bg1"/>
                </a:solidFill>
              </a:rPr>
              <a:t>Sicherheits</a:t>
            </a:r>
            <a:r>
              <a:rPr lang="en-GB" sz="2000" dirty="0">
                <a:solidFill>
                  <a:schemeClr val="bg1"/>
                </a:solidFill>
              </a:rPr>
              <a:t>-, Compliance- und </a:t>
            </a:r>
            <a:r>
              <a:rPr lang="en-GB" sz="2000" dirty="0" err="1">
                <a:solidFill>
                  <a:schemeClr val="bg1"/>
                </a:solidFill>
              </a:rPr>
              <a:t>Datenschutzrichtlinien</a:t>
            </a:r>
            <a:r>
              <a:rPr lang="en-GB" sz="2000" dirty="0">
                <a:solidFill>
                  <a:schemeClr val="bg1"/>
                </a:solidFill>
              </a:rPr>
              <a:t>, die </a:t>
            </a:r>
            <a:r>
              <a:rPr lang="en-GB" sz="2000" dirty="0" err="1">
                <a:solidFill>
                  <a:schemeClr val="bg1"/>
                </a:solidFill>
              </a:rPr>
              <a:t>im</a:t>
            </a:r>
            <a:r>
              <a:rPr lang="en-GB" sz="2000" dirty="0">
                <a:solidFill>
                  <a:schemeClr val="bg1"/>
                </a:solidFill>
              </a:rPr>
              <a:t> Tenant </a:t>
            </a:r>
            <a:r>
              <a:rPr lang="en-GB" sz="2000" dirty="0" err="1">
                <a:solidFill>
                  <a:schemeClr val="bg1"/>
                </a:solidFill>
              </a:rPr>
              <a:t>eingerichtet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wurden</a:t>
            </a:r>
            <a:r>
              <a:rPr lang="en-GB" sz="2000" dirty="0">
                <a:solidFill>
                  <a:schemeClr val="bg1"/>
                </a:solidFill>
              </a:rPr>
              <a:t>.</a:t>
            </a:r>
          </a:p>
          <a:p>
            <a:pPr algn="ctr"/>
            <a:endParaRPr lang="en-GB" sz="2000" dirty="0">
              <a:solidFill>
                <a:schemeClr val="bg1"/>
              </a:solidFill>
            </a:endParaRPr>
          </a:p>
          <a:p>
            <a:pPr algn="ctr"/>
            <a:r>
              <a:rPr lang="en-GB" sz="2000" b="1" dirty="0" err="1">
                <a:solidFill>
                  <a:schemeClr val="bg1"/>
                </a:solidFill>
              </a:rPr>
              <a:t>Alles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unter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Kontrolle</a:t>
            </a:r>
            <a:r>
              <a:rPr lang="en-GB" sz="2000" b="1" dirty="0">
                <a:solidFill>
                  <a:schemeClr val="bg1"/>
                </a:solidFill>
              </a:rPr>
              <a:t>: </a:t>
            </a:r>
            <a:r>
              <a:rPr lang="en-GB" sz="2000" dirty="0">
                <a:solidFill>
                  <a:schemeClr val="bg1"/>
                </a:solidFill>
              </a:rPr>
              <a:t>Du </a:t>
            </a:r>
            <a:r>
              <a:rPr lang="en-GB" sz="2000" dirty="0" err="1">
                <a:solidFill>
                  <a:schemeClr val="bg1"/>
                </a:solidFill>
              </a:rPr>
              <a:t>entscheidest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welchle</a:t>
            </a:r>
            <a:r>
              <a:rPr lang="en-GB" sz="2000" dirty="0">
                <a:solidFill>
                  <a:schemeClr val="bg1"/>
                </a:solidFill>
              </a:rPr>
              <a:t> KI-</a:t>
            </a:r>
            <a:r>
              <a:rPr lang="en-GB" sz="2000" dirty="0" err="1">
                <a:solidFill>
                  <a:schemeClr val="bg1"/>
                </a:solidFill>
              </a:rPr>
              <a:t>Vorschläge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verwendet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GB" sz="2000" dirty="0" err="1">
                <a:solidFill>
                  <a:schemeClr val="bg1"/>
                </a:solidFill>
              </a:rPr>
              <a:t>werden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sollen</a:t>
            </a:r>
            <a:r>
              <a:rPr lang="en-GB" sz="20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C24D42-05ED-A5A4-34F6-F9D90AFAEAF2}"/>
              </a:ext>
            </a:extLst>
          </p:cNvPr>
          <p:cNvSpPr/>
          <p:nvPr/>
        </p:nvSpPr>
        <p:spPr>
          <a:xfrm>
            <a:off x="2049294" y="1961029"/>
            <a:ext cx="8073957" cy="788976"/>
          </a:xfrm>
          <a:prstGeom prst="rect">
            <a:avLst/>
          </a:prstGeom>
          <a:solidFill>
            <a:srgbClr val="0110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763D13C-8A7C-ECF9-9BCB-C1705CEAC53B}"/>
              </a:ext>
            </a:extLst>
          </p:cNvPr>
          <p:cNvSpPr txBox="1"/>
          <p:nvPr/>
        </p:nvSpPr>
        <p:spPr>
          <a:xfrm>
            <a:off x="1940952" y="1970307"/>
            <a:ext cx="833336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DE" sz="3800" dirty="0">
                <a:gradFill>
                  <a:gsLst>
                    <a:gs pos="0">
                      <a:srgbClr val="9DDDFD"/>
                    </a:gs>
                    <a:gs pos="74000">
                      <a:srgbClr val="C7C4F4"/>
                    </a:gs>
                    <a:gs pos="82000">
                      <a:srgbClr val="CFACE0"/>
                    </a:gs>
                    <a:gs pos="100000">
                      <a:srgbClr val="E9B0EC"/>
                    </a:gs>
                  </a:gsLst>
                  <a:lin ang="0" scaled="1"/>
                </a:gradFill>
              </a:rPr>
              <a:t>KI sicher einsetzen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EFA9DB6-96AB-764B-D52A-5CB5FEE799D1}"/>
              </a:ext>
            </a:extLst>
          </p:cNvPr>
          <p:cNvSpPr txBox="1"/>
          <p:nvPr/>
        </p:nvSpPr>
        <p:spPr>
          <a:xfrm>
            <a:off x="1508966" y="390552"/>
            <a:ext cx="91740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DE"/>
            </a:defPPr>
            <a:lvl1pPr algn="ctr">
              <a:defRPr sz="5600">
                <a:solidFill>
                  <a:schemeClr val="bg1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GB" sz="3200" dirty="0"/>
              <a:t>Was </a:t>
            </a:r>
            <a:r>
              <a:rPr lang="en-GB" sz="3200" dirty="0" err="1"/>
              <a:t>ist</a:t>
            </a:r>
            <a:r>
              <a:rPr lang="en-GB" sz="3200" dirty="0"/>
              <a:t> Copilot für Microsoft 365 und </a:t>
            </a:r>
            <a:r>
              <a:rPr lang="en-GB" sz="3200" dirty="0" err="1"/>
              <a:t>wie</a:t>
            </a:r>
            <a:r>
              <a:rPr lang="en-GB" sz="3200" dirty="0"/>
              <a:t> </a:t>
            </a:r>
            <a:r>
              <a:rPr lang="en-GB" sz="3200" dirty="0" err="1"/>
              <a:t>kann</a:t>
            </a:r>
            <a:r>
              <a:rPr lang="en-GB" sz="3200" dirty="0"/>
              <a:t> es </a:t>
            </a:r>
            <a:r>
              <a:rPr lang="en-GB" sz="3200" dirty="0" err="1"/>
              <a:t>bei</a:t>
            </a:r>
            <a:r>
              <a:rPr lang="en-GB" sz="3200" dirty="0"/>
              <a:t> &lt;UNTERNEHMEN&gt; </a:t>
            </a:r>
            <a:r>
              <a:rPr lang="en-GB" sz="3200" dirty="0" err="1"/>
              <a:t>helfen</a:t>
            </a:r>
            <a:r>
              <a:rPr lang="en-GB" sz="3200" dirty="0"/>
              <a:t>, </a:t>
            </a:r>
            <a:r>
              <a:rPr lang="en-GB" sz="3200" dirty="0" err="1"/>
              <a:t>mehr</a:t>
            </a:r>
            <a:r>
              <a:rPr lang="en-GB" sz="3200" dirty="0"/>
              <a:t> </a:t>
            </a:r>
            <a:r>
              <a:rPr lang="en-GB" sz="3200" dirty="0" err="1"/>
              <a:t>mit</a:t>
            </a:r>
            <a:r>
              <a:rPr lang="en-GB" sz="3200" dirty="0"/>
              <a:t> KI </a:t>
            </a:r>
            <a:r>
              <a:rPr lang="en-GB" sz="3200" dirty="0" err="1"/>
              <a:t>zu</a:t>
            </a:r>
            <a:r>
              <a:rPr lang="en-GB" sz="3200" dirty="0"/>
              <a:t> </a:t>
            </a:r>
            <a:r>
              <a:rPr lang="en-GB" sz="3200" dirty="0" err="1"/>
              <a:t>erreichen</a:t>
            </a:r>
            <a:r>
              <a:rPr lang="en-GB" sz="3200" dirty="0"/>
              <a:t>?</a:t>
            </a:r>
            <a:endParaRPr lang="en-DE" sz="3200" dirty="0"/>
          </a:p>
        </p:txBody>
      </p:sp>
    </p:spTree>
    <p:extLst>
      <p:ext uri="{BB962C8B-B14F-4D97-AF65-F5344CB8AC3E}">
        <p14:creationId xmlns:p14="http://schemas.microsoft.com/office/powerpoint/2010/main" val="10419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02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1598414-A150-D38C-EE17-57DBAC883A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A globe with a black background&#10;&#10;Description automatically generated">
            <a:extLst>
              <a:ext uri="{FF2B5EF4-FFF2-40B4-BE49-F238E27FC236}">
                <a16:creationId xmlns:a16="http://schemas.microsoft.com/office/drawing/2014/main" id="{9E8A9F3C-C8AD-F73C-D89A-3EF7AF20CA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0272" y="3801617"/>
            <a:ext cx="432000" cy="432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20DD540-9DE6-99AE-B831-813E0713781B}"/>
              </a:ext>
            </a:extLst>
          </p:cNvPr>
          <p:cNvSpPr txBox="1"/>
          <p:nvPr/>
        </p:nvSpPr>
        <p:spPr>
          <a:xfrm>
            <a:off x="498088" y="390552"/>
            <a:ext cx="109876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DE"/>
            </a:defPPr>
            <a:lvl1pPr algn="ctr">
              <a:defRPr sz="5600">
                <a:solidFill>
                  <a:schemeClr val="bg1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GB" sz="3200" dirty="0" err="1"/>
              <a:t>Angesichts</a:t>
            </a:r>
            <a:r>
              <a:rPr lang="en-GB" sz="3200" dirty="0"/>
              <a:t> der </a:t>
            </a:r>
            <a:r>
              <a:rPr lang="en-GB" sz="3200" dirty="0" err="1"/>
              <a:t>Bedenken</a:t>
            </a:r>
            <a:r>
              <a:rPr lang="en-GB" sz="3200" dirty="0"/>
              <a:t> </a:t>
            </a:r>
            <a:r>
              <a:rPr lang="en-GB" sz="3200" dirty="0" err="1"/>
              <a:t>hinsichtlich</a:t>
            </a:r>
            <a:r>
              <a:rPr lang="en-GB" sz="3200" dirty="0"/>
              <a:t> des </a:t>
            </a:r>
            <a:r>
              <a:rPr lang="en-GB" sz="3200" dirty="0" err="1"/>
              <a:t>Datenschutzes</a:t>
            </a:r>
            <a:r>
              <a:rPr lang="en-GB" sz="3200" dirty="0"/>
              <a:t>, </a:t>
            </a:r>
            <a:r>
              <a:rPr lang="en-GB" sz="3200" dirty="0" err="1"/>
              <a:t>wie</a:t>
            </a:r>
            <a:r>
              <a:rPr lang="en-GB" sz="3200" dirty="0"/>
              <a:t> </a:t>
            </a:r>
            <a:r>
              <a:rPr lang="en-GB" sz="3200" dirty="0" err="1"/>
              <a:t>können</a:t>
            </a:r>
            <a:r>
              <a:rPr lang="en-GB" sz="3200" dirty="0"/>
              <a:t> Cyber und </a:t>
            </a:r>
            <a:r>
              <a:rPr lang="en-GB" sz="3200" dirty="0" err="1"/>
              <a:t>Rechtsabteilung</a:t>
            </a:r>
            <a:r>
              <a:rPr lang="en-GB" sz="3200" dirty="0"/>
              <a:t> </a:t>
            </a:r>
            <a:r>
              <a:rPr lang="en-GB" sz="3200" dirty="0" err="1"/>
              <a:t>überzeugt</a:t>
            </a:r>
            <a:r>
              <a:rPr lang="en-GB" sz="3200" dirty="0"/>
              <a:t> </a:t>
            </a:r>
            <a:r>
              <a:rPr lang="en-GB" sz="3200" dirty="0" err="1"/>
              <a:t>werden</a:t>
            </a:r>
            <a:r>
              <a:rPr lang="en-GB" sz="3200" dirty="0"/>
              <a:t>, die </a:t>
            </a:r>
            <a:r>
              <a:rPr lang="en-GB" sz="3200" dirty="0" err="1"/>
              <a:t>Nutzung</a:t>
            </a:r>
            <a:r>
              <a:rPr lang="en-GB" sz="3200" dirty="0"/>
              <a:t> von Copilot </a:t>
            </a:r>
            <a:r>
              <a:rPr lang="en-GB" sz="3200" dirty="0" err="1"/>
              <a:t>bei</a:t>
            </a:r>
            <a:r>
              <a:rPr lang="en-GB" sz="3200" dirty="0"/>
              <a:t> &lt;UNTERNEHMEN&gt; </a:t>
            </a:r>
            <a:r>
              <a:rPr lang="en-GB" sz="3200" dirty="0" err="1"/>
              <a:t>zu</a:t>
            </a:r>
            <a:r>
              <a:rPr lang="en-GB" sz="3200" dirty="0"/>
              <a:t> </a:t>
            </a:r>
            <a:r>
              <a:rPr lang="en-GB" sz="3200" dirty="0" err="1"/>
              <a:t>genehmigen</a:t>
            </a:r>
            <a:r>
              <a:rPr lang="en-GB" sz="3200" dirty="0"/>
              <a:t>?</a:t>
            </a:r>
            <a:endParaRPr lang="en-DE" sz="3200" dirty="0"/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DBA7C326-1C7F-9E3A-3A36-9C5402C3EC6A}"/>
              </a:ext>
            </a:extLst>
          </p:cNvPr>
          <p:cNvSpPr/>
          <p:nvPr/>
        </p:nvSpPr>
        <p:spPr>
          <a:xfrm>
            <a:off x="1290536" y="3176055"/>
            <a:ext cx="9610928" cy="2564567"/>
          </a:xfrm>
          <a:prstGeom prst="roundRect">
            <a:avLst>
              <a:gd name="adj" fmla="val 5793"/>
            </a:avLst>
          </a:prstGeom>
          <a:noFill/>
          <a:ln w="25400">
            <a:solidFill>
              <a:srgbClr val="27435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C24D42-05ED-A5A4-34F6-F9D90AFAEAF2}"/>
              </a:ext>
            </a:extLst>
          </p:cNvPr>
          <p:cNvSpPr/>
          <p:nvPr/>
        </p:nvSpPr>
        <p:spPr>
          <a:xfrm>
            <a:off x="2049294" y="2771348"/>
            <a:ext cx="8073957" cy="788976"/>
          </a:xfrm>
          <a:prstGeom prst="rect">
            <a:avLst/>
          </a:prstGeom>
          <a:solidFill>
            <a:srgbClr val="0110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763D13C-8A7C-ECF9-9BCB-C1705CEAC53B}"/>
              </a:ext>
            </a:extLst>
          </p:cNvPr>
          <p:cNvSpPr txBox="1"/>
          <p:nvPr/>
        </p:nvSpPr>
        <p:spPr>
          <a:xfrm>
            <a:off x="1929319" y="2803772"/>
            <a:ext cx="833336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DE" sz="3800" dirty="0">
                <a:gradFill>
                  <a:gsLst>
                    <a:gs pos="0">
                      <a:srgbClr val="9DDDFD"/>
                    </a:gs>
                    <a:gs pos="74000">
                      <a:srgbClr val="C7C4F4"/>
                    </a:gs>
                    <a:gs pos="82000">
                      <a:srgbClr val="CFACE0"/>
                    </a:gs>
                    <a:gs pos="100000">
                      <a:srgbClr val="E9B0EC"/>
                    </a:gs>
                  </a:gsLst>
                  <a:lin ang="0" scaled="1"/>
                </a:gradFill>
              </a:rPr>
              <a:t>EU Datengrenze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50FA719-7DC6-0C0D-B012-1FFBE36DD59F}"/>
              </a:ext>
            </a:extLst>
          </p:cNvPr>
          <p:cNvSpPr txBox="1"/>
          <p:nvPr/>
        </p:nvSpPr>
        <p:spPr>
          <a:xfrm>
            <a:off x="1598455" y="4466900"/>
            <a:ext cx="9018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Microsoft Copilot für Microsoft 365 </a:t>
            </a:r>
            <a:r>
              <a:rPr lang="en-GB" sz="2000" dirty="0" err="1">
                <a:solidFill>
                  <a:schemeClr val="bg1"/>
                </a:solidFill>
              </a:rPr>
              <a:t>entspricht</a:t>
            </a:r>
            <a:r>
              <a:rPr lang="en-GB" sz="2000" dirty="0">
                <a:solidFill>
                  <a:schemeClr val="bg1"/>
                </a:solidFill>
              </a:rPr>
              <a:t> den </a:t>
            </a:r>
            <a:r>
              <a:rPr lang="en-GB" sz="2000" dirty="0" err="1">
                <a:solidFill>
                  <a:schemeClr val="bg1"/>
                </a:solidFill>
              </a:rPr>
              <a:t>bestehenden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Datenschutz</a:t>
            </a:r>
            <a:r>
              <a:rPr lang="en-GB" sz="2000" dirty="0">
                <a:solidFill>
                  <a:schemeClr val="bg1"/>
                </a:solidFill>
              </a:rPr>
              <a:t>-, </a:t>
            </a:r>
            <a:r>
              <a:rPr lang="en-GB" sz="2000" dirty="0" err="1">
                <a:solidFill>
                  <a:schemeClr val="bg1"/>
                </a:solidFill>
              </a:rPr>
              <a:t>Sicherheits</a:t>
            </a:r>
            <a:r>
              <a:rPr lang="en-GB" sz="2000" dirty="0">
                <a:solidFill>
                  <a:schemeClr val="bg1"/>
                </a:solidFill>
              </a:rPr>
              <a:t>- und Compliance-</a:t>
            </a:r>
            <a:r>
              <a:rPr lang="en-GB" sz="2000" dirty="0" err="1">
                <a:solidFill>
                  <a:schemeClr val="bg1"/>
                </a:solidFill>
              </a:rPr>
              <a:t>Verpflichtungen</a:t>
            </a:r>
            <a:r>
              <a:rPr lang="en-GB" sz="2000" dirty="0">
                <a:solidFill>
                  <a:schemeClr val="bg1"/>
                </a:solidFill>
              </a:rPr>
              <a:t> für Microsoft 365-Geschäftskunden, </a:t>
            </a:r>
            <a:r>
              <a:rPr lang="en-GB" sz="2000" dirty="0" err="1">
                <a:solidFill>
                  <a:schemeClr val="bg1"/>
                </a:solidFill>
              </a:rPr>
              <a:t>einschließlich</a:t>
            </a:r>
            <a:r>
              <a:rPr lang="en-GB" sz="2000" dirty="0">
                <a:solidFill>
                  <a:schemeClr val="bg1"/>
                </a:solidFill>
              </a:rPr>
              <a:t> DSGVO und EU-</a:t>
            </a:r>
            <a:r>
              <a:rPr lang="en-GB" sz="2000" dirty="0" err="1">
                <a:solidFill>
                  <a:schemeClr val="bg1"/>
                </a:solidFill>
              </a:rPr>
              <a:t>Daten</a:t>
            </a:r>
            <a:r>
              <a:rPr lang="en-GB" sz="2000" dirty="0">
                <a:solidFill>
                  <a:schemeClr val="bg1"/>
                </a:solidFill>
              </a:rPr>
              <a:t>-</a:t>
            </a:r>
            <a:r>
              <a:rPr lang="en-GB" sz="2000" dirty="0" err="1">
                <a:solidFill>
                  <a:schemeClr val="bg1"/>
                </a:solidFill>
              </a:rPr>
              <a:t>Grenzen</a:t>
            </a:r>
            <a:r>
              <a:rPr lang="en-GB" sz="2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355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02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227F765-CA11-83C7-6D94-330BBD4E5B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ack padlock in a blue circle&#10;&#10;Description automatically generated">
            <a:extLst>
              <a:ext uri="{FF2B5EF4-FFF2-40B4-BE49-F238E27FC236}">
                <a16:creationId xmlns:a16="http://schemas.microsoft.com/office/drawing/2014/main" id="{2EA63D86-99E5-1080-0153-4C57E3D42D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0272" y="3801617"/>
            <a:ext cx="432000" cy="432000"/>
          </a:xfrm>
          <a:prstGeom prst="rect">
            <a:avLst/>
          </a:prstGeom>
        </p:spPr>
      </p:pic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340F656-066F-C104-AF07-12CAF6E9B0E8}"/>
              </a:ext>
            </a:extLst>
          </p:cNvPr>
          <p:cNvSpPr/>
          <p:nvPr/>
        </p:nvSpPr>
        <p:spPr>
          <a:xfrm>
            <a:off x="1290536" y="3176055"/>
            <a:ext cx="9610928" cy="2564567"/>
          </a:xfrm>
          <a:prstGeom prst="roundRect">
            <a:avLst>
              <a:gd name="adj" fmla="val 5793"/>
            </a:avLst>
          </a:prstGeom>
          <a:noFill/>
          <a:ln w="25400">
            <a:solidFill>
              <a:srgbClr val="27435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024E25A-5EE5-C361-47A2-B027E11D192D}"/>
              </a:ext>
            </a:extLst>
          </p:cNvPr>
          <p:cNvSpPr/>
          <p:nvPr/>
        </p:nvSpPr>
        <p:spPr>
          <a:xfrm>
            <a:off x="2049294" y="2771348"/>
            <a:ext cx="8073957" cy="788976"/>
          </a:xfrm>
          <a:prstGeom prst="rect">
            <a:avLst/>
          </a:prstGeom>
          <a:solidFill>
            <a:srgbClr val="0110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59C550-76B9-10C3-C28C-A46885D29E37}"/>
              </a:ext>
            </a:extLst>
          </p:cNvPr>
          <p:cNvSpPr txBox="1"/>
          <p:nvPr/>
        </p:nvSpPr>
        <p:spPr>
          <a:xfrm>
            <a:off x="1929319" y="2803772"/>
            <a:ext cx="833336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800" dirty="0" err="1">
                <a:gradFill>
                  <a:gsLst>
                    <a:gs pos="0">
                      <a:srgbClr val="9DDDFD"/>
                    </a:gs>
                    <a:gs pos="74000">
                      <a:srgbClr val="C7C4F4"/>
                    </a:gs>
                    <a:gs pos="82000">
                      <a:srgbClr val="CFACE0"/>
                    </a:gs>
                    <a:gs pos="100000">
                      <a:srgbClr val="E9B0EC"/>
                    </a:gs>
                  </a:gsLst>
                  <a:lin ang="0" scaled="1"/>
                </a:gradFill>
              </a:rPr>
              <a:t>Respektierung</a:t>
            </a:r>
            <a:r>
              <a:rPr lang="en-GB" sz="3800" dirty="0">
                <a:gradFill>
                  <a:gsLst>
                    <a:gs pos="0">
                      <a:srgbClr val="9DDDFD"/>
                    </a:gs>
                    <a:gs pos="74000">
                      <a:srgbClr val="C7C4F4"/>
                    </a:gs>
                    <a:gs pos="82000">
                      <a:srgbClr val="CFACE0"/>
                    </a:gs>
                    <a:gs pos="100000">
                      <a:srgbClr val="E9B0EC"/>
                    </a:gs>
                  </a:gsLst>
                  <a:lin ang="0" scaled="1"/>
                </a:gradFill>
              </a:rPr>
              <a:t> von </a:t>
            </a:r>
            <a:r>
              <a:rPr lang="en-GB" sz="3800" dirty="0" err="1">
                <a:gradFill>
                  <a:gsLst>
                    <a:gs pos="0">
                      <a:srgbClr val="9DDDFD"/>
                    </a:gs>
                    <a:gs pos="74000">
                      <a:srgbClr val="C7C4F4"/>
                    </a:gs>
                    <a:gs pos="82000">
                      <a:srgbClr val="CFACE0"/>
                    </a:gs>
                    <a:gs pos="100000">
                      <a:srgbClr val="E9B0EC"/>
                    </a:gs>
                  </a:gsLst>
                  <a:lin ang="0" scaled="1"/>
                </a:gradFill>
              </a:rPr>
              <a:t>Berechtigungen</a:t>
            </a:r>
            <a:endParaRPr lang="en-DE" sz="3800" dirty="0">
              <a:gradFill>
                <a:gsLst>
                  <a:gs pos="0">
                    <a:srgbClr val="9DDDFD"/>
                  </a:gs>
                  <a:gs pos="74000">
                    <a:srgbClr val="C7C4F4"/>
                  </a:gs>
                  <a:gs pos="82000">
                    <a:srgbClr val="CFACE0"/>
                  </a:gs>
                  <a:gs pos="100000">
                    <a:srgbClr val="E9B0EC"/>
                  </a:gs>
                </a:gsLst>
                <a:lin ang="0" scaled="1"/>
              </a:gra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11D6186-4CD8-6F59-B32A-8D9D96965894}"/>
              </a:ext>
            </a:extLst>
          </p:cNvPr>
          <p:cNvSpPr txBox="1"/>
          <p:nvPr/>
        </p:nvSpPr>
        <p:spPr>
          <a:xfrm>
            <a:off x="1598455" y="4466900"/>
            <a:ext cx="9018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>
                <a:solidFill>
                  <a:schemeClr val="bg1"/>
                </a:solidFill>
              </a:rPr>
              <a:t>Wenn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Daten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verschlüsselt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sind</a:t>
            </a:r>
            <a:r>
              <a:rPr lang="en-GB" sz="2000" dirty="0">
                <a:solidFill>
                  <a:schemeClr val="bg1"/>
                </a:solidFill>
              </a:rPr>
              <a:t>, </a:t>
            </a:r>
            <a:r>
              <a:rPr lang="en-GB" sz="2000" dirty="0" err="1">
                <a:solidFill>
                  <a:schemeClr val="bg1"/>
                </a:solidFill>
              </a:rPr>
              <a:t>bleiben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sie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verschlüsselt</a:t>
            </a:r>
            <a:r>
              <a:rPr lang="en-GB" sz="2000" dirty="0">
                <a:solidFill>
                  <a:schemeClr val="bg1"/>
                </a:solidFill>
              </a:rPr>
              <a:t>. </a:t>
            </a:r>
            <a:r>
              <a:rPr lang="en-GB" sz="2000" dirty="0" err="1">
                <a:solidFill>
                  <a:schemeClr val="bg1"/>
                </a:solidFill>
              </a:rPr>
              <a:t>Daten</a:t>
            </a:r>
            <a:r>
              <a:rPr lang="en-GB" sz="2000" dirty="0">
                <a:solidFill>
                  <a:schemeClr val="bg1"/>
                </a:solidFill>
              </a:rPr>
              <a:t> von </a:t>
            </a:r>
            <a:r>
              <a:rPr lang="en-GB" sz="2000" dirty="0" err="1">
                <a:solidFill>
                  <a:schemeClr val="bg1"/>
                </a:solidFill>
              </a:rPr>
              <a:t>Konnektoren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können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nur</a:t>
            </a:r>
            <a:r>
              <a:rPr lang="en-GB" sz="2000" dirty="0">
                <a:solidFill>
                  <a:schemeClr val="bg1"/>
                </a:solidFill>
              </a:rPr>
              <a:t> in Microsoft 365 </a:t>
            </a:r>
            <a:r>
              <a:rPr lang="en-GB" sz="2000" dirty="0" err="1">
                <a:solidFill>
                  <a:schemeClr val="bg1"/>
                </a:solidFill>
              </a:rPr>
              <a:t>zurückgegeben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werden</a:t>
            </a:r>
            <a:r>
              <a:rPr lang="en-GB" sz="2000" dirty="0">
                <a:solidFill>
                  <a:schemeClr val="bg1"/>
                </a:solidFill>
              </a:rPr>
              <a:t>, </a:t>
            </a:r>
            <a:r>
              <a:rPr lang="en-GB" sz="2000" dirty="0" err="1">
                <a:solidFill>
                  <a:schemeClr val="bg1"/>
                </a:solidFill>
              </a:rPr>
              <a:t>wenn</a:t>
            </a:r>
            <a:r>
              <a:rPr lang="en-GB" sz="2000" dirty="0">
                <a:solidFill>
                  <a:schemeClr val="bg1"/>
                </a:solidFill>
              </a:rPr>
              <a:t> der </a:t>
            </a:r>
            <a:r>
              <a:rPr lang="en-GB" sz="2000" dirty="0" err="1">
                <a:solidFill>
                  <a:schemeClr val="bg1"/>
                </a:solidFill>
              </a:rPr>
              <a:t>Benutzer</a:t>
            </a:r>
            <a:r>
              <a:rPr lang="en-GB" sz="2000" dirty="0">
                <a:solidFill>
                  <a:schemeClr val="bg1"/>
                </a:solidFill>
              </a:rPr>
              <a:t> die </a:t>
            </a:r>
            <a:r>
              <a:rPr lang="en-GB" sz="2000" dirty="0" err="1">
                <a:solidFill>
                  <a:schemeClr val="bg1"/>
                </a:solidFill>
              </a:rPr>
              <a:t>Berechtigung</a:t>
            </a:r>
            <a:r>
              <a:rPr lang="en-GB" sz="2000" dirty="0">
                <a:solidFill>
                  <a:schemeClr val="bg1"/>
                </a:solidFill>
              </a:rPr>
              <a:t> hat, auf </a:t>
            </a:r>
            <a:r>
              <a:rPr lang="en-GB" sz="2000" dirty="0" err="1">
                <a:solidFill>
                  <a:schemeClr val="bg1"/>
                </a:solidFill>
              </a:rPr>
              <a:t>diese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Informationen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zuzugreifen</a:t>
            </a:r>
            <a:r>
              <a:rPr lang="en-GB" sz="20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A50145-7AB1-755A-D97D-2E7DA9FE981F}"/>
              </a:ext>
            </a:extLst>
          </p:cNvPr>
          <p:cNvSpPr txBox="1"/>
          <p:nvPr/>
        </p:nvSpPr>
        <p:spPr>
          <a:xfrm>
            <a:off x="498088" y="390552"/>
            <a:ext cx="109876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DE"/>
            </a:defPPr>
            <a:lvl1pPr algn="ctr">
              <a:defRPr sz="5600">
                <a:solidFill>
                  <a:schemeClr val="bg1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GB" sz="3200" dirty="0" err="1"/>
              <a:t>Angesichts</a:t>
            </a:r>
            <a:r>
              <a:rPr lang="en-GB" sz="3200" dirty="0"/>
              <a:t> der </a:t>
            </a:r>
            <a:r>
              <a:rPr lang="en-GB" sz="3200" dirty="0" err="1"/>
              <a:t>Bedenken</a:t>
            </a:r>
            <a:r>
              <a:rPr lang="en-GB" sz="3200" dirty="0"/>
              <a:t> </a:t>
            </a:r>
            <a:r>
              <a:rPr lang="en-GB" sz="3200" dirty="0" err="1"/>
              <a:t>hinsichtlich</a:t>
            </a:r>
            <a:r>
              <a:rPr lang="en-GB" sz="3200" dirty="0"/>
              <a:t> des </a:t>
            </a:r>
            <a:r>
              <a:rPr lang="en-GB" sz="3200" dirty="0" err="1"/>
              <a:t>Datenschutzes</a:t>
            </a:r>
            <a:r>
              <a:rPr lang="en-GB" sz="3200" dirty="0"/>
              <a:t>, </a:t>
            </a:r>
            <a:r>
              <a:rPr lang="en-GB" sz="3200" dirty="0" err="1"/>
              <a:t>wie</a:t>
            </a:r>
            <a:r>
              <a:rPr lang="en-GB" sz="3200" dirty="0"/>
              <a:t> </a:t>
            </a:r>
            <a:r>
              <a:rPr lang="en-GB" sz="3200" dirty="0" err="1"/>
              <a:t>können</a:t>
            </a:r>
            <a:r>
              <a:rPr lang="en-GB" sz="3200" dirty="0"/>
              <a:t> Cyber und </a:t>
            </a:r>
            <a:r>
              <a:rPr lang="en-GB" sz="3200" dirty="0" err="1"/>
              <a:t>Rechtsabteilung</a:t>
            </a:r>
            <a:r>
              <a:rPr lang="en-GB" sz="3200" dirty="0"/>
              <a:t> </a:t>
            </a:r>
            <a:r>
              <a:rPr lang="en-GB" sz="3200" dirty="0" err="1"/>
              <a:t>überzeugt</a:t>
            </a:r>
            <a:r>
              <a:rPr lang="en-GB" sz="3200" dirty="0"/>
              <a:t> </a:t>
            </a:r>
            <a:r>
              <a:rPr lang="en-GB" sz="3200" dirty="0" err="1"/>
              <a:t>werden</a:t>
            </a:r>
            <a:r>
              <a:rPr lang="en-GB" sz="3200" dirty="0"/>
              <a:t>, die </a:t>
            </a:r>
            <a:r>
              <a:rPr lang="en-GB" sz="3200" dirty="0" err="1"/>
              <a:t>Nutzung</a:t>
            </a:r>
            <a:r>
              <a:rPr lang="en-GB" sz="3200" dirty="0"/>
              <a:t> von Copilot </a:t>
            </a:r>
            <a:r>
              <a:rPr lang="en-GB" sz="3200" dirty="0" err="1"/>
              <a:t>bei</a:t>
            </a:r>
            <a:r>
              <a:rPr lang="en-GB" sz="3200" dirty="0"/>
              <a:t> &lt;UNTERNEHMEN&gt; </a:t>
            </a:r>
            <a:r>
              <a:rPr lang="en-GB" sz="3200" dirty="0" err="1"/>
              <a:t>zu</a:t>
            </a:r>
            <a:r>
              <a:rPr lang="en-GB" sz="3200" dirty="0"/>
              <a:t> </a:t>
            </a:r>
            <a:r>
              <a:rPr lang="en-GB" sz="3200" dirty="0" err="1"/>
              <a:t>genehmigen</a:t>
            </a:r>
            <a:r>
              <a:rPr lang="en-GB" sz="3200" dirty="0"/>
              <a:t>?</a:t>
            </a:r>
            <a:endParaRPr lang="en-DE" sz="3200" dirty="0"/>
          </a:p>
        </p:txBody>
      </p:sp>
    </p:spTree>
    <p:extLst>
      <p:ext uri="{BB962C8B-B14F-4D97-AF65-F5344CB8AC3E}">
        <p14:creationId xmlns:p14="http://schemas.microsoft.com/office/powerpoint/2010/main" val="96694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02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6F68DEF-AD9C-8291-4BF1-A705553C8C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purple brain with black dots&#10;&#10;Description automatically generated">
            <a:extLst>
              <a:ext uri="{FF2B5EF4-FFF2-40B4-BE49-F238E27FC236}">
                <a16:creationId xmlns:a16="http://schemas.microsoft.com/office/drawing/2014/main" id="{3C942032-6A61-924A-FB39-BD4FB1C448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0472" y="3801617"/>
            <a:ext cx="471600" cy="432615"/>
          </a:xfrm>
          <a:prstGeom prst="rect">
            <a:avLst/>
          </a:prstGeom>
        </p:spPr>
      </p:pic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8E92D1D6-98DC-E302-162B-BD2E8C856996}"/>
              </a:ext>
            </a:extLst>
          </p:cNvPr>
          <p:cNvSpPr/>
          <p:nvPr/>
        </p:nvSpPr>
        <p:spPr>
          <a:xfrm>
            <a:off x="1290536" y="3176055"/>
            <a:ext cx="9610928" cy="2564567"/>
          </a:xfrm>
          <a:prstGeom prst="roundRect">
            <a:avLst>
              <a:gd name="adj" fmla="val 5793"/>
            </a:avLst>
          </a:prstGeom>
          <a:noFill/>
          <a:ln w="25400">
            <a:solidFill>
              <a:srgbClr val="27435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739A443-7859-697A-7276-45255CB0291E}"/>
              </a:ext>
            </a:extLst>
          </p:cNvPr>
          <p:cNvSpPr/>
          <p:nvPr/>
        </p:nvSpPr>
        <p:spPr>
          <a:xfrm>
            <a:off x="2049294" y="2771348"/>
            <a:ext cx="8073957" cy="788976"/>
          </a:xfrm>
          <a:prstGeom prst="rect">
            <a:avLst/>
          </a:prstGeom>
          <a:solidFill>
            <a:srgbClr val="0110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79385CA-57F9-B274-7445-DB1B8A79EA36}"/>
              </a:ext>
            </a:extLst>
          </p:cNvPr>
          <p:cNvSpPr txBox="1"/>
          <p:nvPr/>
        </p:nvSpPr>
        <p:spPr>
          <a:xfrm>
            <a:off x="1929319" y="2803772"/>
            <a:ext cx="833336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DE" sz="3800" dirty="0">
                <a:gradFill>
                  <a:gsLst>
                    <a:gs pos="0">
                      <a:srgbClr val="9DDDFD"/>
                    </a:gs>
                    <a:gs pos="74000">
                      <a:srgbClr val="C7C4F4"/>
                    </a:gs>
                    <a:gs pos="82000">
                      <a:srgbClr val="CFACE0"/>
                    </a:gs>
                    <a:gs pos="100000">
                      <a:srgbClr val="E9B0EC"/>
                    </a:gs>
                  </a:gsLst>
                  <a:lin ang="0" scaled="1"/>
                </a:gradFill>
              </a:rPr>
              <a:t>Copilot lernt, aber nicht von dir!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14EDE10-BE00-106F-4C12-B56EB2A25107}"/>
              </a:ext>
            </a:extLst>
          </p:cNvPr>
          <p:cNvSpPr txBox="1"/>
          <p:nvPr/>
        </p:nvSpPr>
        <p:spPr>
          <a:xfrm>
            <a:off x="1598455" y="4466900"/>
            <a:ext cx="9018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>
                <a:solidFill>
                  <a:schemeClr val="bg1"/>
                </a:solidFill>
              </a:rPr>
              <a:t>Anleitungen</a:t>
            </a:r>
            <a:r>
              <a:rPr lang="en-GB" sz="2000" dirty="0">
                <a:solidFill>
                  <a:schemeClr val="bg1"/>
                </a:solidFill>
              </a:rPr>
              <a:t>, </a:t>
            </a:r>
            <a:r>
              <a:rPr lang="en-GB" sz="2000" dirty="0" err="1">
                <a:solidFill>
                  <a:schemeClr val="bg1"/>
                </a:solidFill>
              </a:rPr>
              <a:t>Antworten</a:t>
            </a:r>
            <a:r>
              <a:rPr lang="en-GB" sz="2000" dirty="0">
                <a:solidFill>
                  <a:schemeClr val="bg1"/>
                </a:solidFill>
              </a:rPr>
              <a:t> und </a:t>
            </a:r>
            <a:r>
              <a:rPr lang="en-GB" sz="2000" dirty="0" err="1">
                <a:solidFill>
                  <a:schemeClr val="bg1"/>
                </a:solidFill>
              </a:rPr>
              <a:t>über</a:t>
            </a:r>
            <a:r>
              <a:rPr lang="en-GB" sz="2000" dirty="0">
                <a:solidFill>
                  <a:schemeClr val="bg1"/>
                </a:solidFill>
              </a:rPr>
              <a:t> Microsoft Graph </a:t>
            </a:r>
            <a:r>
              <a:rPr lang="en-GB" sz="2000" dirty="0" err="1">
                <a:solidFill>
                  <a:schemeClr val="bg1"/>
                </a:solidFill>
              </a:rPr>
              <a:t>abgerufene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Daten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werden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nicht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zur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Schulung</a:t>
            </a:r>
            <a:r>
              <a:rPr lang="en-GB" sz="2000" dirty="0">
                <a:solidFill>
                  <a:schemeClr val="bg1"/>
                </a:solidFill>
              </a:rPr>
              <a:t> von </a:t>
            </a:r>
            <a:r>
              <a:rPr lang="en-GB" sz="2000" dirty="0" err="1">
                <a:solidFill>
                  <a:schemeClr val="bg1"/>
                </a:solidFill>
              </a:rPr>
              <a:t>grundlegenden</a:t>
            </a:r>
            <a:r>
              <a:rPr lang="en-GB" sz="2000" dirty="0">
                <a:solidFill>
                  <a:schemeClr val="bg1"/>
                </a:solidFill>
              </a:rPr>
              <a:t> LLMs </a:t>
            </a:r>
            <a:r>
              <a:rPr lang="en-GB" sz="2000" dirty="0" err="1">
                <a:solidFill>
                  <a:schemeClr val="bg1"/>
                </a:solidFill>
              </a:rPr>
              <a:t>verwendet</a:t>
            </a:r>
            <a:r>
              <a:rPr lang="en-GB" sz="2000" dirty="0">
                <a:solidFill>
                  <a:schemeClr val="bg1"/>
                </a:solidFill>
              </a:rPr>
              <a:t>, </a:t>
            </a:r>
            <a:r>
              <a:rPr lang="en-GB" sz="2000" dirty="0" err="1">
                <a:solidFill>
                  <a:schemeClr val="bg1"/>
                </a:solidFill>
              </a:rPr>
              <a:t>einschließlich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GB" sz="2000" dirty="0">
                <a:solidFill>
                  <a:schemeClr val="bg1"/>
                </a:solidFill>
              </a:rPr>
              <a:t>Microsoft Copilot für Microsoft.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A81968-A8EA-9F4B-8763-2A50848B20B0}"/>
              </a:ext>
            </a:extLst>
          </p:cNvPr>
          <p:cNvSpPr txBox="1"/>
          <p:nvPr/>
        </p:nvSpPr>
        <p:spPr>
          <a:xfrm>
            <a:off x="498088" y="390552"/>
            <a:ext cx="109876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DE"/>
            </a:defPPr>
            <a:lvl1pPr algn="ctr">
              <a:defRPr sz="5600">
                <a:solidFill>
                  <a:schemeClr val="bg1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GB" sz="3200" dirty="0" err="1"/>
              <a:t>Angesichts</a:t>
            </a:r>
            <a:r>
              <a:rPr lang="en-GB" sz="3200" dirty="0"/>
              <a:t> der </a:t>
            </a:r>
            <a:r>
              <a:rPr lang="en-GB" sz="3200" dirty="0" err="1"/>
              <a:t>Bedenken</a:t>
            </a:r>
            <a:r>
              <a:rPr lang="en-GB" sz="3200" dirty="0"/>
              <a:t> </a:t>
            </a:r>
            <a:r>
              <a:rPr lang="en-GB" sz="3200" dirty="0" err="1"/>
              <a:t>hinsichtlich</a:t>
            </a:r>
            <a:r>
              <a:rPr lang="en-GB" sz="3200" dirty="0"/>
              <a:t> des </a:t>
            </a:r>
            <a:r>
              <a:rPr lang="en-GB" sz="3200" dirty="0" err="1"/>
              <a:t>Datenschutzes</a:t>
            </a:r>
            <a:r>
              <a:rPr lang="en-GB" sz="3200" dirty="0"/>
              <a:t>, </a:t>
            </a:r>
            <a:r>
              <a:rPr lang="en-GB" sz="3200" dirty="0" err="1"/>
              <a:t>wie</a:t>
            </a:r>
            <a:r>
              <a:rPr lang="en-GB" sz="3200" dirty="0"/>
              <a:t> </a:t>
            </a:r>
            <a:r>
              <a:rPr lang="en-GB" sz="3200" dirty="0" err="1"/>
              <a:t>können</a:t>
            </a:r>
            <a:r>
              <a:rPr lang="en-GB" sz="3200" dirty="0"/>
              <a:t> Cyber und </a:t>
            </a:r>
            <a:r>
              <a:rPr lang="en-GB" sz="3200" dirty="0" err="1"/>
              <a:t>Rechtsabteilung</a:t>
            </a:r>
            <a:r>
              <a:rPr lang="en-GB" sz="3200" dirty="0"/>
              <a:t> </a:t>
            </a:r>
            <a:r>
              <a:rPr lang="en-GB" sz="3200" dirty="0" err="1"/>
              <a:t>überzeugt</a:t>
            </a:r>
            <a:r>
              <a:rPr lang="en-GB" sz="3200" dirty="0"/>
              <a:t> </a:t>
            </a:r>
            <a:r>
              <a:rPr lang="en-GB" sz="3200" dirty="0" err="1"/>
              <a:t>werden</a:t>
            </a:r>
            <a:r>
              <a:rPr lang="en-GB" sz="3200" dirty="0"/>
              <a:t>, die </a:t>
            </a:r>
            <a:r>
              <a:rPr lang="en-GB" sz="3200" dirty="0" err="1"/>
              <a:t>Nutzung</a:t>
            </a:r>
            <a:r>
              <a:rPr lang="en-GB" sz="3200" dirty="0"/>
              <a:t> von Copilot </a:t>
            </a:r>
            <a:r>
              <a:rPr lang="en-GB" sz="3200" dirty="0" err="1"/>
              <a:t>bei</a:t>
            </a:r>
            <a:r>
              <a:rPr lang="en-GB" sz="3200" dirty="0"/>
              <a:t> &lt;UNTERNEHMEN&gt; </a:t>
            </a:r>
            <a:r>
              <a:rPr lang="en-GB" sz="3200" dirty="0" err="1"/>
              <a:t>zu</a:t>
            </a:r>
            <a:r>
              <a:rPr lang="en-GB" sz="3200" dirty="0"/>
              <a:t> </a:t>
            </a:r>
            <a:r>
              <a:rPr lang="en-GB" sz="3200" dirty="0" err="1"/>
              <a:t>genehmigen</a:t>
            </a:r>
            <a:r>
              <a:rPr lang="en-GB" sz="3200" dirty="0"/>
              <a:t>?</a:t>
            </a:r>
            <a:endParaRPr lang="en-DE" sz="3200" dirty="0"/>
          </a:p>
        </p:txBody>
      </p:sp>
    </p:spTree>
    <p:extLst>
      <p:ext uri="{BB962C8B-B14F-4D97-AF65-F5344CB8AC3E}">
        <p14:creationId xmlns:p14="http://schemas.microsoft.com/office/powerpoint/2010/main" val="276325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02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F119DB0-AD5E-EB51-6AC3-86DF08DE25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A6E1113-F136-3A31-4784-BE739985086D}"/>
              </a:ext>
            </a:extLst>
          </p:cNvPr>
          <p:cNvSpPr txBox="1"/>
          <p:nvPr/>
        </p:nvSpPr>
        <p:spPr>
          <a:xfrm>
            <a:off x="1133035" y="390552"/>
            <a:ext cx="9925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DE"/>
            </a:defPPr>
            <a:lvl1pPr algn="ctr">
              <a:defRPr sz="5600">
                <a:solidFill>
                  <a:schemeClr val="bg1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GB" sz="3200" dirty="0" err="1"/>
              <a:t>Erste</a:t>
            </a:r>
            <a:r>
              <a:rPr lang="en-GB" sz="3200" dirty="0"/>
              <a:t> </a:t>
            </a:r>
            <a:r>
              <a:rPr lang="en-GB" sz="3200" dirty="0" err="1"/>
              <a:t>Rückmeldungen</a:t>
            </a:r>
            <a:r>
              <a:rPr lang="en-GB" sz="3200" dirty="0"/>
              <a:t> von </a:t>
            </a:r>
            <a:r>
              <a:rPr lang="en-GB" sz="3200" dirty="0" err="1"/>
              <a:t>Nutzern</a:t>
            </a:r>
            <a:r>
              <a:rPr lang="en-GB" sz="3200" dirty="0"/>
              <a:t>, die Copilot </a:t>
            </a:r>
            <a:r>
              <a:rPr lang="en-GB" sz="3200" dirty="0" err="1"/>
              <a:t>verwenden</a:t>
            </a:r>
            <a:endParaRPr lang="en-DE" sz="32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5FEC067-3C69-6116-D168-595722F85576}"/>
              </a:ext>
            </a:extLst>
          </p:cNvPr>
          <p:cNvGrpSpPr/>
          <p:nvPr/>
        </p:nvGrpSpPr>
        <p:grpSpPr>
          <a:xfrm>
            <a:off x="180874" y="1439216"/>
            <a:ext cx="4774457" cy="2306252"/>
            <a:chOff x="3708772" y="2414374"/>
            <a:chExt cx="4774457" cy="2306252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37A50DE-FE3A-008B-BC11-CB7670680078}"/>
                </a:ext>
              </a:extLst>
            </p:cNvPr>
            <p:cNvSpPr txBox="1"/>
            <p:nvPr/>
          </p:nvSpPr>
          <p:spPr>
            <a:xfrm>
              <a:off x="4508574" y="2414374"/>
              <a:ext cx="317485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DE" sz="9600" dirty="0">
                  <a:gradFill>
                    <a:gsLst>
                      <a:gs pos="0">
                        <a:srgbClr val="9DDDFD"/>
                      </a:gs>
                      <a:gs pos="74000">
                        <a:srgbClr val="C7C4F4"/>
                      </a:gs>
                      <a:gs pos="82000">
                        <a:srgbClr val="CFACE0"/>
                      </a:gs>
                      <a:gs pos="100000">
                        <a:srgbClr val="E9B0EC"/>
                      </a:gs>
                    </a:gsLst>
                    <a:lin ang="0" scaled="1"/>
                  </a:gradFill>
                </a:rPr>
                <a:t>77%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9E9843B-4563-6A90-E62E-D0B0DCB54614}"/>
                </a:ext>
              </a:extLst>
            </p:cNvPr>
            <p:cNvSpPr txBox="1"/>
            <p:nvPr/>
          </p:nvSpPr>
          <p:spPr>
            <a:xfrm>
              <a:off x="3708772" y="3766519"/>
              <a:ext cx="477445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spc="-150" dirty="0">
                  <a:gradFill>
                    <a:gsLst>
                      <a:gs pos="0">
                        <a:srgbClr val="9DDDFD"/>
                      </a:gs>
                      <a:gs pos="74000">
                        <a:srgbClr val="C7C4F4"/>
                      </a:gs>
                      <a:gs pos="82000">
                        <a:srgbClr val="CFACE0"/>
                      </a:gs>
                      <a:gs pos="100000">
                        <a:srgbClr val="E9B0EC"/>
                      </a:gs>
                    </a:gsLst>
                    <a:lin ang="0" scaled="1"/>
                  </a:gradFill>
                </a:rPr>
                <a:t>wollen nicht mehr </a:t>
              </a:r>
            </a:p>
            <a:p>
              <a:pPr algn="ctr"/>
              <a:r>
                <a:rPr lang="de-DE" sz="2800" spc="-150" dirty="0">
                  <a:gradFill>
                    <a:gsLst>
                      <a:gs pos="0">
                        <a:srgbClr val="9DDDFD"/>
                      </a:gs>
                      <a:gs pos="74000">
                        <a:srgbClr val="C7C4F4"/>
                      </a:gs>
                      <a:gs pos="82000">
                        <a:srgbClr val="CFACE0"/>
                      </a:gs>
                      <a:gs pos="100000">
                        <a:srgbClr val="E9B0EC"/>
                      </a:gs>
                    </a:gsLst>
                    <a:lin ang="0" scaled="1"/>
                  </a:gradFill>
                </a:rPr>
                <a:t>darauf verzichten</a:t>
              </a:r>
              <a:endParaRPr lang="en-DE" sz="2800" spc="-150" dirty="0">
                <a:gradFill>
                  <a:gsLst>
                    <a:gs pos="0">
                      <a:srgbClr val="9DDDFD"/>
                    </a:gs>
                    <a:gs pos="74000">
                      <a:srgbClr val="C7C4F4"/>
                    </a:gs>
                    <a:gs pos="82000">
                      <a:srgbClr val="CFACE0"/>
                    </a:gs>
                    <a:gs pos="100000">
                      <a:srgbClr val="E9B0EC"/>
                    </a:gs>
                  </a:gsLst>
                  <a:lin ang="0" scaled="1"/>
                </a:gra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0F9729D-FC4D-AE09-CD6D-11DE70E4167F}"/>
              </a:ext>
            </a:extLst>
          </p:cNvPr>
          <p:cNvGrpSpPr/>
          <p:nvPr/>
        </p:nvGrpSpPr>
        <p:grpSpPr>
          <a:xfrm>
            <a:off x="180874" y="3849124"/>
            <a:ext cx="4774457" cy="2306252"/>
            <a:chOff x="3708772" y="2414374"/>
            <a:chExt cx="4774457" cy="230625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33633C1-F233-03F1-DFEB-9ACC8BB7689E}"/>
                </a:ext>
              </a:extLst>
            </p:cNvPr>
            <p:cNvSpPr txBox="1"/>
            <p:nvPr/>
          </p:nvSpPr>
          <p:spPr>
            <a:xfrm>
              <a:off x="4508574" y="2414374"/>
              <a:ext cx="317485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DE" sz="9600" dirty="0">
                  <a:gradFill>
                    <a:gsLst>
                      <a:gs pos="0">
                        <a:srgbClr val="9DDDFD"/>
                      </a:gs>
                      <a:gs pos="74000">
                        <a:srgbClr val="C7C4F4"/>
                      </a:gs>
                      <a:gs pos="82000">
                        <a:srgbClr val="CFACE0"/>
                      </a:gs>
                      <a:gs pos="100000">
                        <a:srgbClr val="E9B0EC"/>
                      </a:gs>
                    </a:gsLst>
                    <a:lin ang="0" scaled="1"/>
                  </a:gradFill>
                </a:rPr>
                <a:t>68%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E0B177E-AC66-C31E-DEB8-06B3855BD1DE}"/>
                </a:ext>
              </a:extLst>
            </p:cNvPr>
            <p:cNvSpPr txBox="1"/>
            <p:nvPr/>
          </p:nvSpPr>
          <p:spPr>
            <a:xfrm>
              <a:off x="3708772" y="3766519"/>
              <a:ext cx="477445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spc="-150" dirty="0">
                  <a:gradFill>
                    <a:gsLst>
                      <a:gs pos="0">
                        <a:srgbClr val="9DDDFD"/>
                      </a:gs>
                      <a:gs pos="74000">
                        <a:srgbClr val="C7C4F4"/>
                      </a:gs>
                      <a:gs pos="82000">
                        <a:srgbClr val="CFACE0"/>
                      </a:gs>
                      <a:gs pos="100000">
                        <a:srgbClr val="E9B0EC"/>
                      </a:gs>
                    </a:gsLst>
                    <a:lin ang="0" scaled="1"/>
                  </a:gradFill>
                </a:rPr>
                <a:t>verbesserten die Qualität</a:t>
              </a:r>
            </a:p>
            <a:p>
              <a:pPr algn="ctr"/>
              <a:r>
                <a:rPr lang="de-DE" sz="2800" spc="-150" dirty="0">
                  <a:gradFill>
                    <a:gsLst>
                      <a:gs pos="0">
                        <a:srgbClr val="9DDDFD"/>
                      </a:gs>
                      <a:gs pos="74000">
                        <a:srgbClr val="C7C4F4"/>
                      </a:gs>
                      <a:gs pos="82000">
                        <a:srgbClr val="CFACE0"/>
                      </a:gs>
                      <a:gs pos="100000">
                        <a:srgbClr val="E9B0EC"/>
                      </a:gs>
                    </a:gsLst>
                    <a:lin ang="0" scaled="1"/>
                  </a:gradFill>
                </a:rPr>
                <a:t>der geleisteten Arbeit</a:t>
              </a:r>
              <a:endParaRPr lang="en-DE" sz="2800" spc="-150" dirty="0">
                <a:gradFill>
                  <a:gsLst>
                    <a:gs pos="0">
                      <a:srgbClr val="9DDDFD"/>
                    </a:gs>
                    <a:gs pos="74000">
                      <a:srgbClr val="C7C4F4"/>
                    </a:gs>
                    <a:gs pos="82000">
                      <a:srgbClr val="CFACE0"/>
                    </a:gs>
                    <a:gs pos="100000">
                      <a:srgbClr val="E9B0EC"/>
                    </a:gs>
                  </a:gsLst>
                  <a:lin ang="0" scaled="1"/>
                </a:gradFill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9E78C87-BC3C-B5DF-580A-6A01D85998B8}"/>
              </a:ext>
            </a:extLst>
          </p:cNvPr>
          <p:cNvGrpSpPr/>
          <p:nvPr/>
        </p:nvGrpSpPr>
        <p:grpSpPr>
          <a:xfrm>
            <a:off x="3708772" y="1439216"/>
            <a:ext cx="4774457" cy="2306252"/>
            <a:chOff x="3708772" y="2414374"/>
            <a:chExt cx="4774457" cy="230625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9EB498A-10B0-0EA8-8751-F9AB1BD0EA55}"/>
                </a:ext>
              </a:extLst>
            </p:cNvPr>
            <p:cNvSpPr txBox="1"/>
            <p:nvPr/>
          </p:nvSpPr>
          <p:spPr>
            <a:xfrm>
              <a:off x="4508574" y="2414374"/>
              <a:ext cx="317485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DE" sz="9600" dirty="0">
                  <a:gradFill>
                    <a:gsLst>
                      <a:gs pos="0">
                        <a:srgbClr val="9DDDFD"/>
                      </a:gs>
                      <a:gs pos="74000">
                        <a:srgbClr val="C7C4F4"/>
                      </a:gs>
                      <a:gs pos="82000">
                        <a:srgbClr val="CFACE0"/>
                      </a:gs>
                      <a:gs pos="100000">
                        <a:srgbClr val="E9B0EC"/>
                      </a:gs>
                    </a:gsLst>
                    <a:lin ang="0" scaled="1"/>
                  </a:gradFill>
                </a:rPr>
                <a:t>64%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E7B9F5B-4AB8-7826-E03D-E30A8B577B26}"/>
                </a:ext>
              </a:extLst>
            </p:cNvPr>
            <p:cNvSpPr txBox="1"/>
            <p:nvPr/>
          </p:nvSpPr>
          <p:spPr>
            <a:xfrm>
              <a:off x="3708772" y="3766519"/>
              <a:ext cx="477445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spc="-150" dirty="0">
                  <a:gradFill>
                    <a:gsLst>
                      <a:gs pos="0">
                        <a:srgbClr val="9DDDFD"/>
                      </a:gs>
                      <a:gs pos="74000">
                        <a:srgbClr val="C7C4F4"/>
                      </a:gs>
                      <a:gs pos="82000">
                        <a:srgbClr val="CFACE0"/>
                      </a:gs>
                      <a:gs pos="100000">
                        <a:srgbClr val="E9B0EC"/>
                      </a:gs>
                    </a:gsLst>
                    <a:lin ang="0" scaled="1"/>
                  </a:gradFill>
                </a:rPr>
                <a:t>haben weniger Zeit</a:t>
              </a:r>
            </a:p>
            <a:p>
              <a:pPr algn="ctr"/>
              <a:r>
                <a:rPr lang="de-DE" sz="2800" spc="-150" dirty="0">
                  <a:gradFill>
                    <a:gsLst>
                      <a:gs pos="0">
                        <a:srgbClr val="9DDDFD"/>
                      </a:gs>
                      <a:gs pos="74000">
                        <a:srgbClr val="C7C4F4"/>
                      </a:gs>
                      <a:gs pos="82000">
                        <a:srgbClr val="CFACE0"/>
                      </a:gs>
                      <a:gs pos="100000">
                        <a:srgbClr val="E9B0EC"/>
                      </a:gs>
                    </a:gsLst>
                    <a:lin ang="0" scaled="1"/>
                  </a:gradFill>
                </a:rPr>
                <a:t>mit E-Mails verbracht</a:t>
              </a:r>
              <a:endParaRPr lang="en-DE" sz="2800" spc="-150" dirty="0">
                <a:gradFill>
                  <a:gsLst>
                    <a:gs pos="0">
                      <a:srgbClr val="9DDDFD"/>
                    </a:gs>
                    <a:gs pos="74000">
                      <a:srgbClr val="C7C4F4"/>
                    </a:gs>
                    <a:gs pos="82000">
                      <a:srgbClr val="CFACE0"/>
                    </a:gs>
                    <a:gs pos="100000">
                      <a:srgbClr val="E9B0EC"/>
                    </a:gs>
                  </a:gsLst>
                  <a:lin ang="0" scaled="1"/>
                </a:gra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DB48DCD-404B-1E84-191B-62F0DE12F18E}"/>
              </a:ext>
            </a:extLst>
          </p:cNvPr>
          <p:cNvGrpSpPr/>
          <p:nvPr/>
        </p:nvGrpSpPr>
        <p:grpSpPr>
          <a:xfrm>
            <a:off x="3708772" y="3849124"/>
            <a:ext cx="4774457" cy="1875365"/>
            <a:chOff x="3708772" y="2414374"/>
            <a:chExt cx="4774457" cy="187536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9FF93B3-9A46-0B2D-13CE-14639A016B41}"/>
                </a:ext>
              </a:extLst>
            </p:cNvPr>
            <p:cNvSpPr txBox="1"/>
            <p:nvPr/>
          </p:nvSpPr>
          <p:spPr>
            <a:xfrm>
              <a:off x="4508574" y="2414374"/>
              <a:ext cx="317485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DE" sz="9600" dirty="0">
                  <a:gradFill>
                    <a:gsLst>
                      <a:gs pos="0">
                        <a:srgbClr val="9DDDFD"/>
                      </a:gs>
                      <a:gs pos="74000">
                        <a:srgbClr val="C7C4F4"/>
                      </a:gs>
                      <a:gs pos="82000">
                        <a:srgbClr val="CFACE0"/>
                      </a:gs>
                      <a:gs pos="100000">
                        <a:srgbClr val="E9B0EC"/>
                      </a:gs>
                    </a:gsLst>
                    <a:lin ang="0" scaled="1"/>
                  </a:gradFill>
                </a:rPr>
                <a:t>70%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3061ECB-334D-1209-50D6-C22EA00A6256}"/>
                </a:ext>
              </a:extLst>
            </p:cNvPr>
            <p:cNvSpPr txBox="1"/>
            <p:nvPr/>
          </p:nvSpPr>
          <p:spPr>
            <a:xfrm>
              <a:off x="3708772" y="3766519"/>
              <a:ext cx="47744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spc="-150" dirty="0">
                  <a:gradFill>
                    <a:gsLst>
                      <a:gs pos="0">
                        <a:srgbClr val="9DDDFD"/>
                      </a:gs>
                      <a:gs pos="74000">
                        <a:srgbClr val="C7C4F4"/>
                      </a:gs>
                      <a:gs pos="82000">
                        <a:srgbClr val="CFACE0"/>
                      </a:gs>
                      <a:gs pos="100000">
                        <a:srgbClr val="E9B0EC"/>
                      </a:gs>
                    </a:gsLst>
                    <a:lin ang="0" scaled="1"/>
                  </a:gradFill>
                </a:rPr>
                <a:t>sind produktiver</a:t>
              </a:r>
              <a:endParaRPr lang="en-DE" sz="2800" spc="-150" dirty="0">
                <a:gradFill>
                  <a:gsLst>
                    <a:gs pos="0">
                      <a:srgbClr val="9DDDFD"/>
                    </a:gs>
                    <a:gs pos="74000">
                      <a:srgbClr val="C7C4F4"/>
                    </a:gs>
                    <a:gs pos="82000">
                      <a:srgbClr val="CFACE0"/>
                    </a:gs>
                    <a:gs pos="100000">
                      <a:srgbClr val="E9B0EC"/>
                    </a:gs>
                  </a:gsLst>
                  <a:lin ang="0" scaled="1"/>
                </a:gra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1EF057B-5DF9-B598-7C13-AB4F988AF066}"/>
              </a:ext>
            </a:extLst>
          </p:cNvPr>
          <p:cNvGrpSpPr/>
          <p:nvPr/>
        </p:nvGrpSpPr>
        <p:grpSpPr>
          <a:xfrm>
            <a:off x="7236671" y="3849124"/>
            <a:ext cx="4774457" cy="2306252"/>
            <a:chOff x="3708772" y="2414374"/>
            <a:chExt cx="4774457" cy="2306252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99F5D6F-FB67-85DA-72F6-DB0A4F3E123F}"/>
                </a:ext>
              </a:extLst>
            </p:cNvPr>
            <p:cNvSpPr txBox="1"/>
            <p:nvPr/>
          </p:nvSpPr>
          <p:spPr>
            <a:xfrm>
              <a:off x="4508574" y="2414374"/>
              <a:ext cx="317485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DE" sz="9600" dirty="0">
                  <a:gradFill>
                    <a:gsLst>
                      <a:gs pos="0">
                        <a:srgbClr val="9DDDFD"/>
                      </a:gs>
                      <a:gs pos="74000">
                        <a:srgbClr val="C7C4F4"/>
                      </a:gs>
                      <a:gs pos="82000">
                        <a:srgbClr val="CFACE0"/>
                      </a:gs>
                      <a:gs pos="100000">
                        <a:srgbClr val="E9B0EC"/>
                      </a:gs>
                    </a:gsLst>
                    <a:lin ang="0" scaled="1"/>
                  </a:gradFill>
                </a:rPr>
                <a:t>75%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CEC322A-2D77-4296-D0B0-45A559259809}"/>
                </a:ext>
              </a:extLst>
            </p:cNvPr>
            <p:cNvSpPr txBox="1"/>
            <p:nvPr/>
          </p:nvSpPr>
          <p:spPr>
            <a:xfrm>
              <a:off x="3708772" y="3766519"/>
              <a:ext cx="477445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spc="-150" dirty="0" err="1">
                  <a:gradFill>
                    <a:gsLst>
                      <a:gs pos="0">
                        <a:srgbClr val="9DDDFD"/>
                      </a:gs>
                      <a:gs pos="74000">
                        <a:srgbClr val="C7C4F4"/>
                      </a:gs>
                      <a:gs pos="82000">
                        <a:srgbClr val="CFACE0"/>
                      </a:gs>
                      <a:gs pos="100000">
                        <a:srgbClr val="E9B0EC"/>
                      </a:gs>
                    </a:gsLst>
                    <a:lin ang="0" scaled="1"/>
                  </a:gradFill>
                </a:rPr>
                <a:t>verwenden</a:t>
              </a:r>
              <a:r>
                <a:rPr lang="en-GB" sz="2800" spc="-150" dirty="0">
                  <a:gradFill>
                    <a:gsLst>
                      <a:gs pos="0">
                        <a:srgbClr val="9DDDFD"/>
                      </a:gs>
                      <a:gs pos="74000">
                        <a:srgbClr val="C7C4F4"/>
                      </a:gs>
                      <a:gs pos="82000">
                        <a:srgbClr val="CFACE0"/>
                      </a:gs>
                      <a:gs pos="100000">
                        <a:srgbClr val="E9B0EC"/>
                      </a:gs>
                    </a:gsLst>
                    <a:lin ang="0" scaled="1"/>
                  </a:gradFill>
                </a:rPr>
                <a:t> </a:t>
              </a:r>
              <a:r>
                <a:rPr lang="en-GB" sz="2800" spc="-150" dirty="0" err="1">
                  <a:gradFill>
                    <a:gsLst>
                      <a:gs pos="0">
                        <a:srgbClr val="9DDDFD"/>
                      </a:gs>
                      <a:gs pos="74000">
                        <a:srgbClr val="C7C4F4"/>
                      </a:gs>
                      <a:gs pos="82000">
                        <a:srgbClr val="CFACE0"/>
                      </a:gs>
                      <a:gs pos="100000">
                        <a:srgbClr val="E9B0EC"/>
                      </a:gs>
                    </a:gsLst>
                    <a:lin ang="0" scaled="1"/>
                  </a:gradFill>
                </a:rPr>
                <a:t>weniger</a:t>
              </a:r>
              <a:r>
                <a:rPr lang="en-GB" sz="2800" spc="-150" dirty="0">
                  <a:gradFill>
                    <a:gsLst>
                      <a:gs pos="0">
                        <a:srgbClr val="9DDDFD"/>
                      </a:gs>
                      <a:gs pos="74000">
                        <a:srgbClr val="C7C4F4"/>
                      </a:gs>
                      <a:gs pos="82000">
                        <a:srgbClr val="CFACE0"/>
                      </a:gs>
                      <a:gs pos="100000">
                        <a:srgbClr val="E9B0EC"/>
                      </a:gs>
                    </a:gsLst>
                    <a:lin ang="0" scaled="1"/>
                  </a:gradFill>
                </a:rPr>
                <a:t> Zeit </a:t>
              </a:r>
            </a:p>
            <a:p>
              <a:pPr algn="ctr"/>
              <a:r>
                <a:rPr lang="en-GB" sz="2800" spc="-150" dirty="0" err="1">
                  <a:gradFill>
                    <a:gsLst>
                      <a:gs pos="0">
                        <a:srgbClr val="9DDDFD"/>
                      </a:gs>
                      <a:gs pos="74000">
                        <a:srgbClr val="C7C4F4"/>
                      </a:gs>
                      <a:gs pos="82000">
                        <a:srgbClr val="CFACE0"/>
                      </a:gs>
                      <a:gs pos="100000">
                        <a:srgbClr val="E9B0EC"/>
                      </a:gs>
                    </a:gsLst>
                    <a:lin ang="0" scaled="1"/>
                  </a:gradFill>
                </a:rPr>
                <a:t>mit</a:t>
              </a:r>
              <a:r>
                <a:rPr lang="en-GB" sz="2800" spc="-150" dirty="0">
                  <a:gradFill>
                    <a:gsLst>
                      <a:gs pos="0">
                        <a:srgbClr val="9DDDFD"/>
                      </a:gs>
                      <a:gs pos="74000">
                        <a:srgbClr val="C7C4F4"/>
                      </a:gs>
                      <a:gs pos="82000">
                        <a:srgbClr val="CFACE0"/>
                      </a:gs>
                      <a:gs pos="100000">
                        <a:srgbClr val="E9B0EC"/>
                      </a:gs>
                    </a:gsLst>
                    <a:lin ang="0" scaled="1"/>
                  </a:gradFill>
                </a:rPr>
                <a:t> der </a:t>
              </a:r>
              <a:r>
                <a:rPr lang="en-GB" sz="2800" spc="-150" dirty="0" err="1">
                  <a:gradFill>
                    <a:gsLst>
                      <a:gs pos="0">
                        <a:srgbClr val="9DDDFD"/>
                      </a:gs>
                      <a:gs pos="74000">
                        <a:srgbClr val="C7C4F4"/>
                      </a:gs>
                      <a:gs pos="82000">
                        <a:srgbClr val="CFACE0"/>
                      </a:gs>
                      <a:gs pos="100000">
                        <a:srgbClr val="E9B0EC"/>
                      </a:gs>
                    </a:gsLst>
                    <a:lin ang="0" scaled="1"/>
                  </a:gradFill>
                </a:rPr>
                <a:t>Informationssuche</a:t>
              </a:r>
              <a:endParaRPr lang="en-DE" sz="2800" spc="-150" dirty="0">
                <a:gradFill>
                  <a:gsLst>
                    <a:gs pos="0">
                      <a:srgbClr val="9DDDFD"/>
                    </a:gs>
                    <a:gs pos="74000">
                      <a:srgbClr val="C7C4F4"/>
                    </a:gs>
                    <a:gs pos="82000">
                      <a:srgbClr val="CFACE0"/>
                    </a:gs>
                    <a:gs pos="100000">
                      <a:srgbClr val="E9B0EC"/>
                    </a:gs>
                  </a:gsLst>
                  <a:lin ang="0" scaled="1"/>
                </a:gra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9204C2A-F272-15DB-B81E-8D228EA32043}"/>
              </a:ext>
            </a:extLst>
          </p:cNvPr>
          <p:cNvGrpSpPr/>
          <p:nvPr/>
        </p:nvGrpSpPr>
        <p:grpSpPr>
          <a:xfrm>
            <a:off x="7236671" y="1419761"/>
            <a:ext cx="4774457" cy="2306252"/>
            <a:chOff x="3708772" y="2414374"/>
            <a:chExt cx="4774457" cy="2306252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033E118-12B8-E370-442C-7309BC667DA0}"/>
                </a:ext>
              </a:extLst>
            </p:cNvPr>
            <p:cNvSpPr txBox="1"/>
            <p:nvPr/>
          </p:nvSpPr>
          <p:spPr>
            <a:xfrm>
              <a:off x="4508574" y="2414374"/>
              <a:ext cx="317485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DE" sz="9600" dirty="0">
                  <a:gradFill>
                    <a:gsLst>
                      <a:gs pos="0">
                        <a:srgbClr val="9DDDFD"/>
                      </a:gs>
                      <a:gs pos="74000">
                        <a:srgbClr val="C7C4F4"/>
                      </a:gs>
                      <a:gs pos="82000">
                        <a:srgbClr val="CFACE0"/>
                      </a:gs>
                      <a:gs pos="100000">
                        <a:srgbClr val="E9B0EC"/>
                      </a:gs>
                    </a:gsLst>
                    <a:lin ang="0" scaled="1"/>
                  </a:gradFill>
                </a:rPr>
                <a:t>3.8X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3F249B7-6753-961B-6F7B-7E5B8FE0E5A5}"/>
                </a:ext>
              </a:extLst>
            </p:cNvPr>
            <p:cNvSpPr txBox="1"/>
            <p:nvPr/>
          </p:nvSpPr>
          <p:spPr>
            <a:xfrm>
              <a:off x="3708772" y="3766519"/>
              <a:ext cx="477445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spc="-150" dirty="0">
                  <a:gradFill>
                    <a:gsLst>
                      <a:gs pos="0">
                        <a:srgbClr val="9DDDFD"/>
                      </a:gs>
                      <a:gs pos="74000">
                        <a:srgbClr val="C7C4F4"/>
                      </a:gs>
                      <a:gs pos="82000">
                        <a:srgbClr val="CFACE0"/>
                      </a:gs>
                      <a:gs pos="100000">
                        <a:srgbClr val="E9B0EC"/>
                      </a:gs>
                    </a:gsLst>
                    <a:lin ang="0" scaled="1"/>
                  </a:gradFill>
                </a:rPr>
                <a:t>schneller verpasste </a:t>
              </a:r>
            </a:p>
            <a:p>
              <a:pPr algn="ctr"/>
              <a:r>
                <a:rPr lang="de-DE" sz="2800" spc="-150" dirty="0">
                  <a:gradFill>
                    <a:gsLst>
                      <a:gs pos="0">
                        <a:srgbClr val="9DDDFD"/>
                      </a:gs>
                      <a:gs pos="74000">
                        <a:srgbClr val="C7C4F4"/>
                      </a:gs>
                      <a:gs pos="82000">
                        <a:srgbClr val="CFACE0"/>
                      </a:gs>
                      <a:gs pos="100000">
                        <a:srgbClr val="E9B0EC"/>
                      </a:gs>
                    </a:gsLst>
                    <a:lin ang="0" scaled="1"/>
                  </a:gradFill>
                </a:rPr>
                <a:t>Meetings aufzuarbeiten</a:t>
              </a:r>
              <a:endParaRPr lang="en-DE" sz="2800" spc="-150" dirty="0">
                <a:gradFill>
                  <a:gsLst>
                    <a:gs pos="0">
                      <a:srgbClr val="9DDDFD"/>
                    </a:gs>
                    <a:gs pos="74000">
                      <a:srgbClr val="C7C4F4"/>
                    </a:gs>
                    <a:gs pos="82000">
                      <a:srgbClr val="CFACE0"/>
                    </a:gs>
                    <a:gs pos="100000">
                      <a:srgbClr val="E9B0EC"/>
                    </a:gs>
                  </a:gsLst>
                  <a:lin ang="0" scaled="1"/>
                </a:gra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985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1414</Words>
  <Application>Microsoft Macintosh PowerPoint</Application>
  <PresentationFormat>Widescreen</PresentationFormat>
  <Paragraphs>149</Paragraphs>
  <Slides>20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Aptos</vt:lpstr>
      <vt:lpstr>Aptos Display</vt:lpstr>
      <vt:lpstr>Arial</vt:lpstr>
      <vt:lpstr>Segoe UI</vt:lpstr>
      <vt:lpstr>Söhne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Copilot for Microsoft 365</dc:title>
  <dc:creator>Patrick Feninger</dc:creator>
  <cp:lastModifiedBy>Patrick</cp:lastModifiedBy>
  <cp:revision>32</cp:revision>
  <dcterms:created xsi:type="dcterms:W3CDTF">2023-12-10T09:52:13Z</dcterms:created>
  <dcterms:modified xsi:type="dcterms:W3CDTF">2024-03-29T08:29:29Z</dcterms:modified>
</cp:coreProperties>
</file>